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83" r:id="rId2"/>
    <p:sldId id="762" r:id="rId3"/>
    <p:sldId id="814" r:id="rId4"/>
    <p:sldId id="763" r:id="rId5"/>
    <p:sldId id="799" r:id="rId6"/>
    <p:sldId id="801" r:id="rId7"/>
    <p:sldId id="802" r:id="rId8"/>
    <p:sldId id="808" r:id="rId9"/>
    <p:sldId id="809" r:id="rId10"/>
    <p:sldId id="811" r:id="rId11"/>
    <p:sldId id="810" r:id="rId12"/>
    <p:sldId id="812" r:id="rId13"/>
    <p:sldId id="786" r:id="rId14"/>
    <p:sldId id="805" r:id="rId15"/>
    <p:sldId id="806" r:id="rId16"/>
    <p:sldId id="804" r:id="rId17"/>
    <p:sldId id="793" r:id="rId18"/>
    <p:sldId id="794" r:id="rId19"/>
    <p:sldId id="813" r:id="rId20"/>
  </p:sldIdLst>
  <p:sldSz cx="12192000" cy="6858000"/>
  <p:notesSz cx="6735763" cy="9866313"/>
  <p:embeddedFontLst>
    <p:embeddedFont>
      <p:font typeface="나눔바른고딕" panose="020B0600000101010101" charset="-127"/>
      <p:regular r:id="rId23"/>
      <p:bold r:id="rId24"/>
    </p:embeddedFont>
    <p:embeddedFont>
      <p:font typeface="나눔손글씨 붓" panose="020B0600000101010101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DB18FB4-D122-4FAD-ACFA-EA4F139094DB}">
          <p14:sldIdLst>
            <p14:sldId id="283"/>
          </p14:sldIdLst>
        </p14:section>
        <p14:section name="PR페이지" id="{2955F383-6F4F-4D96-8F5D-5A051B505CAC}">
          <p14:sldIdLst>
            <p14:sldId id="762"/>
            <p14:sldId id="814"/>
            <p14:sldId id="763"/>
            <p14:sldId id="799"/>
            <p14:sldId id="801"/>
            <p14:sldId id="802"/>
            <p14:sldId id="808"/>
            <p14:sldId id="809"/>
            <p14:sldId id="811"/>
            <p14:sldId id="810"/>
            <p14:sldId id="812"/>
            <p14:sldId id="786"/>
            <p14:sldId id="805"/>
            <p14:sldId id="806"/>
            <p14:sldId id="804"/>
            <p14:sldId id="793"/>
            <p14:sldId id="794"/>
          </p14:sldIdLst>
        </p14:section>
        <p14:section name="배너" id="{975A071A-C7A2-4F92-B90C-E3EB3E80B511}">
          <p14:sldIdLst>
            <p14:sldId id="81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291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한혜진" initials="한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C2F0"/>
    <a:srgbClr val="FF6600"/>
    <a:srgbClr val="1D1D1D"/>
    <a:srgbClr val="FF4B4D"/>
    <a:srgbClr val="FC8E91"/>
    <a:srgbClr val="FA3C41"/>
    <a:srgbClr val="FF374D"/>
    <a:srgbClr val="FF2D2D"/>
    <a:srgbClr val="E6E6E6"/>
    <a:srgbClr val="26A6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4" autoAdjust="0"/>
    <p:restoredTop sz="96400" autoAdjust="0"/>
  </p:normalViewPr>
  <p:slideViewPr>
    <p:cSldViewPr snapToGrid="0">
      <p:cViewPr varScale="1">
        <p:scale>
          <a:sx n="109" d="100"/>
          <a:sy n="109" d="100"/>
        </p:scale>
        <p:origin x="762" y="108"/>
      </p:cViewPr>
      <p:guideLst>
        <p:guide orient="horz" pos="2205"/>
        <p:guide pos="291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6" d="100"/>
          <a:sy n="116" d="100"/>
        </p:scale>
        <p:origin x="211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4763" y="1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E8D378-8015-471B-B564-0512C1E95F99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371014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4763" y="9371014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4A370-B5F4-4CB9-BB6B-E4C0A74A96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796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80292" y="132731"/>
            <a:ext cx="2918831" cy="49502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5341938" y="627063"/>
            <a:ext cx="16186151" cy="9105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4" y="9371287"/>
            <a:ext cx="2918831" cy="49502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1AAA7C-52DF-4DF8-867E-DFE324611CC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머리글 개체 틀 1">
            <a:extLst>
              <a:ext uri="{FF2B5EF4-FFF2-40B4-BE49-F238E27FC236}">
                <a16:creationId xmlns:a16="http://schemas.microsoft.com/office/drawing/2014/main" id="{375E3BC1-B9A6-4911-BE3B-91C1CF35F960}"/>
              </a:ext>
            </a:extLst>
          </p:cNvPr>
          <p:cNvSpPr txBox="1">
            <a:spLocks/>
          </p:cNvSpPr>
          <p:nvPr/>
        </p:nvSpPr>
        <p:spPr>
          <a:xfrm>
            <a:off x="5472150" y="627761"/>
            <a:ext cx="1183322" cy="8180785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18586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-5343525" y="627063"/>
            <a:ext cx="16189325" cy="91074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73577" y="4748164"/>
            <a:ext cx="5388610" cy="3884861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AAA7C-52DF-4DF8-867E-DFE324611CC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828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AAA7C-52DF-4DF8-867E-DFE324611CC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536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AAA7C-52DF-4DF8-867E-DFE324611CC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966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AAA7C-52DF-4DF8-867E-DFE324611CC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444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1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054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228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194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42466" y="17252"/>
            <a:ext cx="9375134" cy="6813376"/>
          </a:xfrm>
          <a:prstGeom prst="rect">
            <a:avLst/>
          </a:prstGeom>
          <a:noFill/>
          <a:ln w="12700">
            <a:solidFill>
              <a:srgbClr val="C0C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401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801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5057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805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371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86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122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21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47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E89D3-4BDC-46C1-8DDF-27BD1096D2BC}" type="datetimeFigureOut">
              <a:rPr lang="ko-KR" altLang="en-US" smtClean="0"/>
              <a:t>2023-05-17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2F904-7F78-4D1F-ADDF-5DB809D73A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034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afe.naver.com/tocop" TargetMode="External"/><Relationship Id="rId7" Type="http://schemas.openxmlformats.org/officeDocument/2006/relationships/image" Target="../media/image10.png"/><Relationship Id="rId2" Type="http://schemas.openxmlformats.org/officeDocument/2006/relationships/hyperlink" Target="https://cafe.naver.com/polstudy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afe.daum.net/policeacademy" TargetMode="External"/><Relationship Id="rId5" Type="http://schemas.openxmlformats.org/officeDocument/2006/relationships/hyperlink" Target="https://cafe.naver.com/gugrade" TargetMode="External"/><Relationship Id="rId4" Type="http://schemas.openxmlformats.org/officeDocument/2006/relationships/hyperlink" Target="https://cafe.naver.com/m2schoo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youtu.be/6vkxA9eL-qc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 3"/>
          <p:cNvSpPr>
            <a:spLocks noChangeShapeType="1"/>
          </p:cNvSpPr>
          <p:nvPr/>
        </p:nvSpPr>
        <p:spPr bwMode="auto">
          <a:xfrm>
            <a:off x="2028860" y="1553857"/>
            <a:ext cx="8312150" cy="0"/>
          </a:xfrm>
          <a:prstGeom prst="line">
            <a:avLst/>
          </a:prstGeom>
          <a:noFill/>
          <a:ln w="53975">
            <a:solidFill>
              <a:schemeClr val="accent5"/>
            </a:solidFill>
            <a:round/>
            <a:headEnd/>
            <a:tailEnd/>
          </a:ln>
        </p:spPr>
        <p:txBody>
          <a:bodyPr lIns="91423" tIns="45712" rIns="91423" bIns="45712"/>
          <a:lstStyle/>
          <a:p>
            <a:endParaRPr lang="ko-KR" altLang="en-US">
              <a:latin typeface="+mn-ea"/>
              <a:ea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553" y="930680"/>
            <a:ext cx="1617846" cy="505944"/>
          </a:xfrm>
          <a:prstGeom prst="rect">
            <a:avLst/>
          </a:prstGeom>
        </p:spPr>
      </p:pic>
      <p:sp>
        <p:nvSpPr>
          <p:cNvPr id="17" name="Line 3"/>
          <p:cNvSpPr>
            <a:spLocks noChangeShapeType="1"/>
          </p:cNvSpPr>
          <p:nvPr/>
        </p:nvSpPr>
        <p:spPr bwMode="auto">
          <a:xfrm>
            <a:off x="2028860" y="2639318"/>
            <a:ext cx="8312150" cy="0"/>
          </a:xfrm>
          <a:prstGeom prst="line">
            <a:avLst/>
          </a:prstGeom>
          <a:noFill/>
          <a:ln w="53975">
            <a:solidFill>
              <a:schemeClr val="accent5"/>
            </a:solidFill>
            <a:round/>
            <a:headEnd/>
            <a:tailEnd/>
          </a:ln>
        </p:spPr>
        <p:txBody>
          <a:bodyPr lIns="91423" tIns="45712" rIns="91423" bIns="45712"/>
          <a:lstStyle/>
          <a:p>
            <a:endParaRPr lang="ko-KR" altLang="en-US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28860" y="1881631"/>
            <a:ext cx="8220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[</a:t>
            </a:r>
            <a:r>
              <a:rPr lang="ko-KR" altLang="en-US" sz="2800" b="1" dirty="0"/>
              <a:t>경찰</a:t>
            </a:r>
            <a:r>
              <a:rPr lang="en-US" altLang="ko-KR" sz="2800" b="1" dirty="0"/>
              <a:t>] </a:t>
            </a:r>
            <a:r>
              <a:rPr lang="ko-KR" altLang="en-US" sz="2800" b="1" dirty="0"/>
              <a:t>파이널 </a:t>
            </a:r>
            <a:r>
              <a:rPr lang="en-US" altLang="ko-KR" sz="2800" b="1" dirty="0"/>
              <a:t>3</a:t>
            </a:r>
            <a:r>
              <a:rPr lang="ko-KR" altLang="en-US" sz="2800" b="1" dirty="0"/>
              <a:t>단계 </a:t>
            </a:r>
            <a:r>
              <a:rPr lang="en-US" altLang="ko-KR" sz="2800" b="1" dirty="0"/>
              <a:t>PR_v1.0</a:t>
            </a: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025526"/>
              </p:ext>
            </p:extLst>
          </p:nvPr>
        </p:nvGraphicFramePr>
        <p:xfrm>
          <a:off x="5020590" y="3724779"/>
          <a:ext cx="5320420" cy="256156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64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63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3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프로젝트 명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b="1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ea"/>
                        </a:rPr>
                        <a:t>경찰 파이널 </a:t>
                      </a:r>
                      <a:r>
                        <a:rPr lang="en-US" altLang="ko-KR" sz="900" b="1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ea"/>
                        </a:rPr>
                        <a:t>3</a:t>
                      </a:r>
                      <a:r>
                        <a:rPr lang="ko-KR" altLang="en-US" sz="900" b="1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ea"/>
                        </a:rPr>
                        <a:t>단계</a:t>
                      </a:r>
                      <a:r>
                        <a:rPr lang="en-US" altLang="ko-KR" sz="900" b="1" dirty="0"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latin typeface="+mn-ea"/>
                        </a:rPr>
                        <a:t> PR</a:t>
                      </a:r>
                      <a:endParaRPr lang="ko-KR" altLang="en-US" sz="900" b="1" dirty="0"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latin typeface="+mn-ea"/>
                      </a:endParaRP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3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버전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V1.0</a:t>
                      </a: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3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작성일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 dirty="0"/>
                        <a:t>2023.05.11</a:t>
                      </a:r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63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기획 담당자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900" dirty="0"/>
                        <a:t>온라인 컨텐츠기획팀 </a:t>
                      </a:r>
                      <a:r>
                        <a:rPr lang="ko-KR" altLang="en-US" sz="900" dirty="0" err="1"/>
                        <a:t>박이슬</a:t>
                      </a:r>
                      <a:endParaRPr lang="ko-KR" altLang="en-US" sz="900" dirty="0"/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63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오픈 예정일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900"/>
                        <a:t>2023.05.19</a:t>
                      </a:r>
                      <a:endParaRPr lang="ko-KR" altLang="en-US" sz="900" dirty="0"/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798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내용 요약</a:t>
                      </a:r>
                    </a:p>
                  </a:txBody>
                  <a:tcPr marL="89987" marR="89987" marT="44994" marB="44994"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900" dirty="0"/>
                    </a:p>
                  </a:txBody>
                  <a:tcPr marL="89987" marR="89987" marT="44994" marB="44994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05230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402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" name="표 72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036591"/>
              </p:ext>
            </p:extLst>
          </p:nvPr>
        </p:nvGraphicFramePr>
        <p:xfrm>
          <a:off x="9476174" y="17756"/>
          <a:ext cx="2654423" cy="2118238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25" name="직사각형 24"/>
          <p:cNvSpPr/>
          <p:nvPr/>
        </p:nvSpPr>
        <p:spPr>
          <a:xfrm>
            <a:off x="654458" y="1469358"/>
            <a:ext cx="8156167" cy="3997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8" name="TextBox 27"/>
          <p:cNvSpPr txBox="1"/>
          <p:nvPr/>
        </p:nvSpPr>
        <p:spPr>
          <a:xfrm>
            <a:off x="1347791" y="4090770"/>
            <a:ext cx="64484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어떤 난도의 문제가 나와도</a:t>
            </a:r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16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기출된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적 없는 지문이 나와도</a:t>
            </a:r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스스로 풀어낼 수 있는 문제풀이 능력 향상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기출문제뿐만 아니라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출제 가능성 높은 예상 문제까지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다양하게 출제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100414" y="1722741"/>
            <a:ext cx="6538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Point 3.  </a:t>
            </a:r>
            <a:r>
              <a:rPr lang="ko-KR" altLang="en-US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단순 기출 회독이 아닌 문제 푸는 방법 학습</a:t>
            </a:r>
            <a:endParaRPr lang="en-US" altLang="ko-KR" sz="2000" dirty="0">
              <a:solidFill>
                <a:srgbClr val="00206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966848" y="2459125"/>
            <a:ext cx="7439025" cy="1009650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1100414" y="2615107"/>
            <a:ext cx="41584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실제 시험에서 </a:t>
            </a:r>
            <a:endParaRPr lang="en-US" altLang="ko-KR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2000" dirty="0" err="1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기출된</a:t>
            </a:r>
            <a:r>
              <a:rPr lang="ko-KR" altLang="en-US" sz="20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적 없는 지문의 출제 비율</a:t>
            </a:r>
            <a:endParaRPr lang="en-US" altLang="ko-KR" sz="20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124727" y="2763895"/>
            <a:ext cx="483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=</a:t>
            </a:r>
            <a:endParaRPr lang="en-US" altLang="ko-KR" sz="2000" dirty="0">
              <a:solidFill>
                <a:srgbClr val="C0000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534590" y="2615122"/>
            <a:ext cx="2595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최대 </a:t>
            </a:r>
            <a:r>
              <a:rPr lang="en-US" altLang="ko-KR" sz="40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38%</a:t>
            </a:r>
            <a:endParaRPr lang="en-US" altLang="ko-KR" sz="4000" dirty="0">
              <a:solidFill>
                <a:srgbClr val="C0000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508328" y="3523663"/>
            <a:ext cx="69768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형사법 과목 기준 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22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18.2%, 22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38.1%, 23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18.8% 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기출 되지 않은 설문 출제 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(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자료제공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: 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신광은 교수 형사법 연구실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</a:t>
            </a:r>
            <a:endParaRPr lang="en-US" altLang="ko-KR" sz="5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0555D7-3114-3F83-CFBC-ECC76F8AB9E3}"/>
              </a:ext>
            </a:extLst>
          </p:cNvPr>
          <p:cNvSpPr txBox="1"/>
          <p:nvPr/>
        </p:nvSpPr>
        <p:spPr>
          <a:xfrm>
            <a:off x="10427677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5072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/>
          <p:cNvSpPr txBox="1"/>
          <p:nvPr/>
        </p:nvSpPr>
        <p:spPr>
          <a:xfrm>
            <a:off x="2170082" y="691208"/>
            <a:ext cx="5098029" cy="51077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</a:t>
            </a:r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단계 </a:t>
            </a:r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– </a:t>
            </a:r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마무리 핵심</a:t>
            </a:r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특강</a:t>
            </a:r>
            <a:endParaRPr lang="en-US" altLang="ko-KR" sz="24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graphicFrame>
        <p:nvGraphicFramePr>
          <p:cNvPr id="73" name="표 72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453667"/>
              </p:ext>
            </p:extLst>
          </p:nvPr>
        </p:nvGraphicFramePr>
        <p:xfrm>
          <a:off x="9476174" y="17756"/>
          <a:ext cx="2654423" cy="2342484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23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년 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1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차 파이널 특강 교재 표지 이미지에서</a:t>
                      </a:r>
                      <a:endParaRPr lang="en-US" altLang="ko-KR" sz="800" spc="0" baseline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교재 타이틀 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‘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마무리 핵심 특강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’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으로 변경하여 삽입해주세요</a:t>
                      </a: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187858" y="1706660"/>
            <a:ext cx="71376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시험에 꼭 나오는 전과목 핵심만 골라</a:t>
            </a:r>
            <a:endParaRPr lang="en-US" altLang="ko-KR" sz="28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r"/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5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일만에 최종 정리</a:t>
            </a:r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</a:p>
        </p:txBody>
      </p:sp>
      <p:sp>
        <p:nvSpPr>
          <p:cNvPr id="36" name="타원 35"/>
          <p:cNvSpPr/>
          <p:nvPr/>
        </p:nvSpPr>
        <p:spPr>
          <a:xfrm>
            <a:off x="1395137" y="231767"/>
            <a:ext cx="1284715" cy="1284715"/>
          </a:xfrm>
          <a:prstGeom prst="ellipse">
            <a:avLst/>
          </a:prstGeom>
          <a:solidFill>
            <a:srgbClr val="FF66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1353125" y="423484"/>
            <a:ext cx="13687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막판</a:t>
            </a:r>
            <a:endParaRPr lang="en-US" altLang="ko-KR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30</a:t>
            </a:r>
            <a:r>
              <a:rPr lang="ko-KR" altLang="en-US" sz="2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점</a:t>
            </a:r>
            <a:endParaRPr lang="en-US" altLang="ko-KR" sz="2000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끌</a:t>
            </a:r>
            <a:r>
              <a:rPr lang="en-US" altLang="ko-KR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  <a:r>
              <a:rPr lang="ko-KR" altLang="en-US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올</a:t>
            </a:r>
            <a:r>
              <a:rPr lang="en-US" altLang="ko-KR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!</a:t>
            </a:r>
            <a:endParaRPr lang="en-US" altLang="ko-KR" sz="2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3464" y="3532593"/>
            <a:ext cx="58578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</a:t>
            </a:r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마무리 핵심 특강 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 하나로 적중률 </a:t>
            </a:r>
            <a:r>
              <a:rPr lang="en-US" altLang="ko-KR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95%!</a:t>
            </a:r>
          </a:p>
          <a:p>
            <a:r>
              <a:rPr lang="en-US" altLang="ko-KR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출제 가능성 높은</a:t>
            </a:r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이론 </a:t>
            </a:r>
            <a:r>
              <a:rPr lang="en-US" altLang="ko-KR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· </a:t>
            </a:r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지문 </a:t>
            </a:r>
            <a:r>
              <a:rPr lang="en-US" altLang="ko-KR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· </a:t>
            </a:r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쟁점 중심으로</a:t>
            </a:r>
            <a:endParaRPr lang="en-US" altLang="ko-KR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마지막으로 총 정리</a:t>
            </a:r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하여 </a:t>
            </a:r>
            <a:r>
              <a:rPr lang="ko-KR" altLang="en-US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전범위</a:t>
            </a:r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빠르게 회독</a:t>
            </a:r>
            <a:endParaRPr lang="en-US" altLang="ko-KR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endParaRPr lang="en-US" altLang="ko-KR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</a:t>
            </a:r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시험 직전 마지막으로 나의 약점을 확인하고</a:t>
            </a:r>
            <a:endParaRPr lang="en-US" altLang="ko-KR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 </a:t>
            </a:r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최종 보완하여 합격 점검</a:t>
            </a:r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671086" y="6158746"/>
            <a:ext cx="24177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[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교재 이미지는 변경될 수 있습니다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.]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28394">
            <a:off x="6267725" y="3171980"/>
            <a:ext cx="1981400" cy="272152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30" name="타원 29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6365292" y="2888564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 rot="664087">
            <a:off x="6331399" y="3868081"/>
            <a:ext cx="1949235" cy="830997"/>
          </a:xfrm>
          <a:prstGeom prst="rect">
            <a:avLst/>
          </a:prstGeom>
          <a:solidFill>
            <a:srgbClr val="46C2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마무리</a:t>
            </a:r>
            <a:endParaRPr lang="en-US" altLang="ko-KR" sz="2400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핵심 특강</a:t>
            </a:r>
            <a:endParaRPr lang="en-US" altLang="ko-KR" sz="2400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127947" y="3457874"/>
            <a:ext cx="2322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95797" y="6511171"/>
            <a:ext cx="24177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*23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9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경찰 시험 경찰학 과목 기준</a:t>
            </a:r>
            <a:endParaRPr lang="en-US" altLang="ko-KR" sz="9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0006BC-761F-39AA-BF8F-17AAECD158BA}"/>
              </a:ext>
            </a:extLst>
          </p:cNvPr>
          <p:cNvSpPr txBox="1"/>
          <p:nvPr/>
        </p:nvSpPr>
        <p:spPr>
          <a:xfrm>
            <a:off x="10462846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4718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38151" y="679561"/>
            <a:ext cx="8705850" cy="2062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3" name="표 72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307461"/>
              </p:ext>
            </p:extLst>
          </p:nvPr>
        </p:nvGraphicFramePr>
        <p:xfrm>
          <a:off x="9476174" y="17756"/>
          <a:ext cx="2654423" cy="2118238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17" name="타원 16"/>
          <p:cNvSpPr/>
          <p:nvPr/>
        </p:nvSpPr>
        <p:spPr>
          <a:xfrm>
            <a:off x="6459199" y="2588365"/>
            <a:ext cx="2684801" cy="387497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박상민</a:t>
            </a:r>
            <a:r>
              <a:rPr lang="en-US" altLang="ko-KR" dirty="0"/>
              <a:t>P</a:t>
            </a:r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8" name="타원 17"/>
          <p:cNvSpPr/>
          <p:nvPr/>
        </p:nvSpPr>
        <p:spPr>
          <a:xfrm>
            <a:off x="333796" y="2588364"/>
            <a:ext cx="2684801" cy="387497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문태환</a:t>
            </a:r>
            <a:r>
              <a:rPr lang="en-US" altLang="ko-KR" dirty="0"/>
              <a:t>P</a:t>
            </a:r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5" name="타원 14"/>
          <p:cNvSpPr/>
          <p:nvPr/>
        </p:nvSpPr>
        <p:spPr>
          <a:xfrm>
            <a:off x="1856668" y="2588366"/>
            <a:ext cx="2684801" cy="387497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전효진</a:t>
            </a:r>
            <a:r>
              <a:rPr lang="en-US" altLang="ko-KR" dirty="0"/>
              <a:t>P</a:t>
            </a:r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6" name="타원 15"/>
          <p:cNvSpPr/>
          <p:nvPr/>
        </p:nvSpPr>
        <p:spPr>
          <a:xfrm>
            <a:off x="4902413" y="2588366"/>
            <a:ext cx="2684801" cy="387497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장정훈</a:t>
            </a:r>
            <a:r>
              <a:rPr lang="en-US" altLang="ko-KR" dirty="0"/>
              <a:t>P</a:t>
            </a:r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14" name="타원 13"/>
          <p:cNvSpPr/>
          <p:nvPr/>
        </p:nvSpPr>
        <p:spPr>
          <a:xfrm>
            <a:off x="3339990" y="2588366"/>
            <a:ext cx="2684801" cy="387497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신광은</a:t>
            </a:r>
            <a:r>
              <a:rPr lang="en-US" altLang="ko-KR" dirty="0"/>
              <a:t>P</a:t>
            </a:r>
          </a:p>
          <a:p>
            <a:pPr algn="ctr"/>
            <a:r>
              <a:rPr lang="ko-KR" altLang="en-US" dirty="0"/>
              <a:t>사진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27091" y="426273"/>
            <a:ext cx="910711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경찰학원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위* 차원이 다른 강사진의 가장 자신 있는 강의</a:t>
            </a:r>
            <a:endParaRPr lang="en-US" altLang="ko-KR" sz="28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23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년 </a:t>
            </a:r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2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차</a:t>
            </a:r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반드시 합격하고 싶다면</a:t>
            </a:r>
            <a:endParaRPr lang="en-US" altLang="ko-KR" sz="28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미래인재 파이널 </a:t>
            </a:r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단계입니다</a:t>
            </a:r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289529" y="21070"/>
            <a:ext cx="518664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</a:t>
            </a:r>
            <a:r>
              <a:rPr lang="ko-KR" altLang="en-US" sz="7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경찰학원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중 브랜드 </a:t>
            </a:r>
            <a:r>
              <a:rPr lang="ko-KR" altLang="en-US" sz="7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검색어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5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개월 연속 </a:t>
            </a:r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위 </a:t>
            </a:r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(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출처</a:t>
            </a:r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: 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네이버 키워드 </a:t>
            </a:r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22.10~23.2)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09A009-AF27-BA84-C01D-6494E1FA30E2}"/>
              </a:ext>
            </a:extLst>
          </p:cNvPr>
          <p:cNvSpPr txBox="1"/>
          <p:nvPr/>
        </p:nvSpPr>
        <p:spPr>
          <a:xfrm>
            <a:off x="10462846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3038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1" y="549580"/>
            <a:ext cx="9476174" cy="901014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noAutofit/>
          </a:bodyPr>
          <a:lstStyle/>
          <a:p>
            <a:r>
              <a:rPr lang="ko-KR" altLang="en-US" sz="4000" i="1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            소문내기 </a:t>
            </a:r>
            <a:r>
              <a:rPr lang="en-US" altLang="ko-KR" sz="4000" i="1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EVENT!</a:t>
            </a: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3" r="29536"/>
          <a:stretch/>
        </p:blipFill>
        <p:spPr>
          <a:xfrm rot="292595">
            <a:off x="7284121" y="96261"/>
            <a:ext cx="2419351" cy="3631694"/>
          </a:xfrm>
          <a:prstGeom prst="rect">
            <a:avLst/>
          </a:prstGeom>
        </p:spPr>
      </p:pic>
      <p:sp>
        <p:nvSpPr>
          <p:cNvPr id="28" name="한쪽 모서리가 잘린 사각형 27"/>
          <p:cNvSpPr/>
          <p:nvPr/>
        </p:nvSpPr>
        <p:spPr>
          <a:xfrm>
            <a:off x="430736" y="3118168"/>
            <a:ext cx="8614703" cy="3739831"/>
          </a:xfrm>
          <a:prstGeom prst="snip1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30736" y="2221687"/>
            <a:ext cx="829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누구나 참여만 하면 </a:t>
            </a:r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100% </a:t>
            </a:r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당첨</a:t>
            </a:r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!</a:t>
            </a:r>
          </a:p>
          <a:p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미래인재경찰학원 파이널 </a:t>
            </a:r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</a:t>
            </a:r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단계 개강을 소문내 주세요 </a:t>
            </a:r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  <a:sym typeface="Wingdings" panose="05000000000000000000" pitchFamily="2" charset="2"/>
              </a:rPr>
              <a:t></a:t>
            </a:r>
            <a:endParaRPr lang="en-US" altLang="ko-KR" sz="24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593585"/>
              </p:ext>
            </p:extLst>
          </p:nvPr>
        </p:nvGraphicFramePr>
        <p:xfrm>
          <a:off x="9476174" y="17756"/>
          <a:ext cx="2654423" cy="2353352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510525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6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3" name="타원 2"/>
          <p:cNvSpPr/>
          <p:nvPr/>
        </p:nvSpPr>
        <p:spPr>
          <a:xfrm>
            <a:off x="2082280" y="3610810"/>
            <a:ext cx="1695450" cy="169545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스타벅스</a:t>
            </a:r>
            <a:endParaRPr lang="en-US" altLang="ko-KR" dirty="0"/>
          </a:p>
          <a:p>
            <a:pPr algn="ctr"/>
            <a:r>
              <a:rPr lang="ko-KR" altLang="en-US" dirty="0"/>
              <a:t>커피</a:t>
            </a:r>
            <a:endParaRPr lang="en-US" altLang="ko-KR" dirty="0"/>
          </a:p>
          <a:p>
            <a:pPr algn="ctr"/>
            <a:r>
              <a:rPr lang="ko-KR" altLang="en-US" dirty="0"/>
              <a:t>이미지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749279" y="3915609"/>
            <a:ext cx="2305051" cy="122872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미래패스</a:t>
            </a:r>
            <a:endParaRPr lang="en-US" altLang="ko-KR" dirty="0"/>
          </a:p>
          <a:p>
            <a:pPr algn="ctr"/>
            <a:r>
              <a:rPr lang="en-US" altLang="ko-KR" dirty="0"/>
              <a:t>5</a:t>
            </a:r>
            <a:r>
              <a:rPr lang="ko-KR" altLang="en-US" dirty="0"/>
              <a:t>만원</a:t>
            </a:r>
            <a:endParaRPr lang="en-US" altLang="ko-KR" dirty="0"/>
          </a:p>
          <a:p>
            <a:pPr algn="ctr"/>
            <a:r>
              <a:rPr lang="ko-KR" altLang="en-US" dirty="0"/>
              <a:t>할인쿠폰 이미지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17271" y="5437973"/>
            <a:ext cx="1495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스타벅스 커피</a:t>
            </a:r>
            <a:r>
              <a:rPr lang="en-US" altLang="ko-KR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(30</a:t>
            </a:r>
            <a:r>
              <a:rPr lang="ko-KR" altLang="en-US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명</a:t>
            </a:r>
            <a:r>
              <a:rPr lang="en-US" altLang="ko-KR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825479" y="5437973"/>
            <a:ext cx="21702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미래패스</a:t>
            </a:r>
            <a:r>
              <a:rPr lang="ko-KR" altLang="en-US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en-US" altLang="ko-KR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5</a:t>
            </a:r>
            <a:r>
              <a:rPr lang="ko-KR" altLang="en-US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만원 할인 쿠폰 </a:t>
            </a:r>
            <a:r>
              <a:rPr lang="en-US" altLang="ko-KR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(</a:t>
            </a:r>
            <a:r>
              <a:rPr lang="ko-KR" altLang="en-US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전원</a:t>
            </a:r>
            <a:r>
              <a:rPr lang="en-US" altLang="ko-KR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731897" y="6092351"/>
            <a:ext cx="4322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▶ 이벤트 기간 </a:t>
            </a:r>
            <a:r>
              <a:rPr lang="en-US" altLang="ko-KR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~2023.05.31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까지</a:t>
            </a:r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▶ 참여방법 </a:t>
            </a:r>
            <a:r>
              <a:rPr lang="en-US" altLang="ko-KR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: 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하단 내용 참고</a:t>
            </a:r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 rot="151184">
            <a:off x="7648683" y="642781"/>
            <a:ext cx="1861675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altLang="ko-KR" sz="2400" dirty="0"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6/12(</a:t>
            </a:r>
            <a:r>
              <a:rPr lang="ko-KR" altLang="en-US" sz="2400" dirty="0"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월</a:t>
            </a:r>
            <a:r>
              <a:rPr lang="en-US" altLang="ko-KR" sz="2400" dirty="0"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)</a:t>
            </a:r>
          </a:p>
          <a:p>
            <a:pPr algn="ctr">
              <a:lnSpc>
                <a:spcPts val="2300"/>
              </a:lnSpc>
            </a:pPr>
            <a:r>
              <a:rPr lang="ko-KR" altLang="en-US" sz="2400" dirty="0"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개강입니다</a:t>
            </a:r>
            <a:r>
              <a:rPr lang="en-US" altLang="ko-KR" sz="2400" dirty="0">
                <a:latin typeface="나눔손글씨 붓" panose="03060600000000000000" pitchFamily="66" charset="-127"/>
                <a:ea typeface="나눔손글씨 붓" panose="03060600000000000000" pitchFamily="66" charset="-127"/>
              </a:rPr>
              <a:t>~!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4EC73F-8079-A1C8-E253-1478287DB26B}"/>
              </a:ext>
            </a:extLst>
          </p:cNvPr>
          <p:cNvSpPr txBox="1"/>
          <p:nvPr/>
        </p:nvSpPr>
        <p:spPr>
          <a:xfrm>
            <a:off x="10462846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1856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128678"/>
              </p:ext>
            </p:extLst>
          </p:nvPr>
        </p:nvGraphicFramePr>
        <p:xfrm>
          <a:off x="9476174" y="17756"/>
          <a:ext cx="2654423" cy="4489130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페이지 </a:t>
                      </a:r>
                      <a:r>
                        <a:rPr lang="ko-KR" altLang="en-US" sz="800" spc="0" baseline="0" dirty="0" err="1">
                          <a:latin typeface="+mn-ea"/>
                        </a:rPr>
                        <a:t>메인단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 이미지 사용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510525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클릭 시 해당 페이지 </a:t>
                      </a:r>
                      <a:r>
                        <a:rPr lang="en-US" altLang="ko-KR" sz="800" spc="0" baseline="0" dirty="0" err="1">
                          <a:latin typeface="+mn-ea"/>
                        </a:rPr>
                        <a:t>url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 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복사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dirty="0">
                          <a:latin typeface="+mn-ea"/>
                        </a:rPr>
                        <a:t>커뮤니티 클릭 시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ko-KR" altLang="en-US" sz="800" spc="0" dirty="0">
                          <a:latin typeface="+mn-ea"/>
                        </a:rPr>
                        <a:t>아래 </a:t>
                      </a:r>
                      <a:r>
                        <a:rPr lang="en-US" altLang="ko-KR" sz="800" spc="0" dirty="0">
                          <a:latin typeface="+mn-ea"/>
                        </a:rPr>
                        <a:t>URL</a:t>
                      </a:r>
                      <a:r>
                        <a:rPr lang="ko-KR" altLang="en-US" sz="800" spc="0" dirty="0">
                          <a:latin typeface="+mn-ea"/>
                        </a:rPr>
                        <a:t>로 새 창 연결해 주세요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ko-KR" altLang="en-US" sz="800" spc="0" dirty="0" err="1">
                          <a:latin typeface="+mn-ea"/>
                        </a:rPr>
                        <a:t>경꿈사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0" dirty="0">
                          <a:latin typeface="+mn-ea"/>
                          <a:hlinkClick r:id="rId2"/>
                        </a:rPr>
                        <a:t>https://cafe.naver.com/polstudy/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ko-KR" altLang="en-US" sz="800" spc="0" dirty="0" err="1">
                          <a:latin typeface="+mn-ea"/>
                        </a:rPr>
                        <a:t>경수모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0" dirty="0">
                          <a:latin typeface="+mn-ea"/>
                          <a:hlinkClick r:id="rId3"/>
                        </a:rPr>
                        <a:t>https://cafe.naver.com/tocop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ko-KR" altLang="en-US" sz="800" spc="0" dirty="0" err="1">
                          <a:latin typeface="+mn-ea"/>
                        </a:rPr>
                        <a:t>독공사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0" dirty="0">
                          <a:latin typeface="+mn-ea"/>
                          <a:hlinkClick r:id="rId4"/>
                        </a:rPr>
                        <a:t>https://cafe.naver.com/m2school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ko-KR" altLang="en-US" sz="800" spc="0" dirty="0" err="1">
                          <a:latin typeface="+mn-ea"/>
                        </a:rPr>
                        <a:t>공드림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0" dirty="0">
                          <a:latin typeface="+mn-ea"/>
                          <a:hlinkClick r:id="rId5"/>
                        </a:rPr>
                        <a:t>https://cafe.naver.com/gugrade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ko-KR" altLang="en-US" sz="800" spc="0" dirty="0" err="1">
                          <a:latin typeface="+mn-ea"/>
                        </a:rPr>
                        <a:t>경시모</a:t>
                      </a:r>
                      <a:endParaRPr lang="en-US" altLang="ko-KR" sz="800" spc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0" dirty="0">
                          <a:latin typeface="+mn-ea"/>
                          <a:hlinkClick r:id="rId6"/>
                        </a:rPr>
                        <a:t>https://cafe.daum.net/policeacademy</a:t>
                      </a:r>
                      <a:endParaRPr lang="en-US" altLang="ko-KR" sz="800" spc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이벤트 참여 시 즉시 쿠폰 발급</a:t>
                      </a:r>
                      <a:endParaRPr lang="en-US" altLang="ko-KR" sz="800" spc="0" baseline="0" dirty="0">
                        <a:latin typeface="+mn-ea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쿠폰 번호 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&gt; C2305379087123</a:t>
                      </a: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*소문내기 게시판 </a:t>
                      </a:r>
                      <a:r>
                        <a:rPr lang="ko-KR" altLang="en-US" sz="800" spc="0" baseline="0" dirty="0" err="1">
                          <a:latin typeface="+mn-ea"/>
                        </a:rPr>
                        <a:t>최상단에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 관리자가 작성한 공지 고정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/</a:t>
                      </a:r>
                      <a:r>
                        <a:rPr lang="ko-KR" altLang="en-US" sz="800" spc="0" baseline="0" dirty="0" err="1">
                          <a:latin typeface="+mn-ea"/>
                        </a:rPr>
                        <a:t>굵은글씨로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 보여질 수 있게 해주세요</a:t>
                      </a:r>
                      <a:endParaRPr lang="en-US" altLang="ko-KR" sz="800" spc="0" baseline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(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관리자 공지는 관리자 모드에서 작성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)</a:t>
                      </a:r>
                    </a:p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*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ID/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이름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/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연락처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/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신청일 데이터 관리자 누적 요청</a:t>
                      </a: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6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297387" y="1188496"/>
            <a:ext cx="5219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STEP 1. </a:t>
            </a:r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소문내기 이미지와 함께 </a:t>
            </a:r>
            <a:r>
              <a:rPr lang="en-US" altLang="ko-KR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URL </a:t>
            </a:r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복사하기</a:t>
            </a:r>
          </a:p>
        </p:txBody>
      </p:sp>
      <p:sp>
        <p:nvSpPr>
          <p:cNvPr id="11" name="사각형: 둥근 모서리 33">
            <a:extLst>
              <a:ext uri="{FF2B5EF4-FFF2-40B4-BE49-F238E27FC236}">
                <a16:creationId xmlns:a16="http://schemas.microsoft.com/office/drawing/2014/main" id="{187D9483-F8E6-B997-0995-1045599A7A62}"/>
              </a:ext>
            </a:extLst>
          </p:cNvPr>
          <p:cNvSpPr/>
          <p:nvPr/>
        </p:nvSpPr>
        <p:spPr>
          <a:xfrm>
            <a:off x="1385992" y="1673338"/>
            <a:ext cx="2880762" cy="42623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33048E-D02F-620F-BB0B-0645E9EB2490}"/>
              </a:ext>
            </a:extLst>
          </p:cNvPr>
          <p:cNvSpPr txBox="1"/>
          <p:nvPr/>
        </p:nvSpPr>
        <p:spPr>
          <a:xfrm>
            <a:off x="1673861" y="1734638"/>
            <a:ext cx="230502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spc="-15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소문내기 이미지 다운</a:t>
            </a:r>
          </a:p>
        </p:txBody>
      </p:sp>
      <p:sp>
        <p:nvSpPr>
          <p:cNvPr id="13" name="사각형: 둥근 모서리 36">
            <a:extLst>
              <a:ext uri="{FF2B5EF4-FFF2-40B4-BE49-F238E27FC236}">
                <a16:creationId xmlns:a16="http://schemas.microsoft.com/office/drawing/2014/main" id="{60464A3C-C8BC-40CC-C6DC-E269A67AA66C}"/>
              </a:ext>
            </a:extLst>
          </p:cNvPr>
          <p:cNvSpPr/>
          <p:nvPr/>
        </p:nvSpPr>
        <p:spPr>
          <a:xfrm>
            <a:off x="4868619" y="1673338"/>
            <a:ext cx="2880762" cy="42623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3EE1C2-6D68-8F1C-0221-2E26F7501693}"/>
              </a:ext>
            </a:extLst>
          </p:cNvPr>
          <p:cNvSpPr txBox="1"/>
          <p:nvPr/>
        </p:nvSpPr>
        <p:spPr>
          <a:xfrm>
            <a:off x="5156488" y="1728336"/>
            <a:ext cx="230502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400" spc="-15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이 페이지 </a:t>
            </a:r>
            <a:r>
              <a:rPr lang="en-US" altLang="ko-KR" sz="1400" spc="-15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URL </a:t>
            </a:r>
            <a:r>
              <a:rPr lang="ko-KR" altLang="en-US" sz="1400" spc="-15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복사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97387" y="2520325"/>
            <a:ext cx="6229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STEP 2. </a:t>
            </a:r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아래 지정된 커뮤니티에 전체 공개 글로 소문내기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47694F7A-2D3D-9091-F4C2-FD3581671E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8326"/>
          <a:stretch/>
        </p:blipFill>
        <p:spPr>
          <a:xfrm>
            <a:off x="1385992" y="2954073"/>
            <a:ext cx="4252110" cy="117724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297387" y="4437928"/>
            <a:ext cx="5548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STEP 3. </a:t>
            </a:r>
            <a:r>
              <a:rPr lang="ko-KR" altLang="en-US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아래 빈칸에 내가 작성한 글 링크 인증하기</a:t>
            </a:r>
          </a:p>
        </p:txBody>
      </p:sp>
      <p:sp>
        <p:nvSpPr>
          <p:cNvPr id="23" name="순서도: 처리 22"/>
          <p:cNvSpPr/>
          <p:nvPr/>
        </p:nvSpPr>
        <p:spPr>
          <a:xfrm>
            <a:off x="1385992" y="4906563"/>
            <a:ext cx="5206158" cy="479115"/>
          </a:xfrm>
          <a:prstGeom prst="flowChartProcess">
            <a:avLst/>
          </a:prstGeom>
          <a:noFill/>
          <a:ln>
            <a:solidFill>
              <a:srgbClr val="FB58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4" name="순서도: 처리 23"/>
          <p:cNvSpPr/>
          <p:nvPr/>
        </p:nvSpPr>
        <p:spPr>
          <a:xfrm>
            <a:off x="6592150" y="4902604"/>
            <a:ext cx="837044" cy="479115"/>
          </a:xfrm>
          <a:prstGeom prst="flowChartProcess">
            <a:avLst/>
          </a:prstGeom>
          <a:solidFill>
            <a:srgbClr val="FB585D"/>
          </a:solidFill>
          <a:ln>
            <a:solidFill>
              <a:srgbClr val="FB58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인증</a:t>
            </a:r>
          </a:p>
        </p:txBody>
      </p:sp>
      <p:sp>
        <p:nvSpPr>
          <p:cNvPr id="25" name="순서도: 처리 24"/>
          <p:cNvSpPr/>
          <p:nvPr/>
        </p:nvSpPr>
        <p:spPr>
          <a:xfrm>
            <a:off x="1297387" y="5992830"/>
            <a:ext cx="6619003" cy="665920"/>
          </a:xfrm>
          <a:prstGeom prst="flowChartProcess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21952" y="4988272"/>
            <a:ext cx="24080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bg1">
                    <a:lumMod val="50000"/>
                  </a:schemeClr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게시글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링크를 입력해주세요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7" name="양쪽 모서리가 둥근 사각형 26"/>
          <p:cNvSpPr/>
          <p:nvPr/>
        </p:nvSpPr>
        <p:spPr>
          <a:xfrm>
            <a:off x="1297388" y="5610225"/>
            <a:ext cx="1885077" cy="382604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소문내기 게시판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231270" y="222614"/>
            <a:ext cx="3719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u="sng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이벤트 참여 방법 안내</a:t>
            </a: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1271178" y="1585132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4742618" y="1585132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1231270" y="2959339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1271178" y="4820833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4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1247690" y="5947653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5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F03124-EA6D-B9D4-5571-65D5F67D8BFC}"/>
              </a:ext>
            </a:extLst>
          </p:cNvPr>
          <p:cNvSpPr txBox="1"/>
          <p:nvPr/>
        </p:nvSpPr>
        <p:spPr>
          <a:xfrm>
            <a:off x="8379069" y="3761987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sec8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DFC650-19F6-7097-25AA-3EE80F3BCA07}"/>
              </a:ext>
            </a:extLst>
          </p:cNvPr>
          <p:cNvSpPr txBox="1"/>
          <p:nvPr/>
        </p:nvSpPr>
        <p:spPr>
          <a:xfrm>
            <a:off x="8555829" y="4960893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9398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593585"/>
              </p:ext>
            </p:extLst>
          </p:nvPr>
        </p:nvGraphicFramePr>
        <p:xfrm>
          <a:off x="9476174" y="17756"/>
          <a:ext cx="2654423" cy="2353352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510525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6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602795" y="731339"/>
            <a:ext cx="84650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소문내기 이벤트 안내사항</a:t>
            </a:r>
            <a:endParaRPr lang="en-US" altLang="ko-KR" sz="24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en-US" altLang="ko-KR" sz="10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※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부적절한 내용은 관리자가 임의로 삭제할 수 있습니다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사은품 안내</a:t>
            </a:r>
            <a:endParaRPr lang="en-US" altLang="ko-KR" sz="10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-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소문내기 이벤트 최다 참여자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30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명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: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스타벅스 </a:t>
            </a:r>
            <a:r>
              <a:rPr lang="ko-KR" altLang="en-US" sz="105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아메리카노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ko-KR" altLang="en-US" sz="105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기프티콘</a:t>
            </a:r>
            <a:endParaRPr lang="en-US" altLang="ko-KR" sz="10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-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참여자 전원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: </a:t>
            </a:r>
            <a:r>
              <a:rPr lang="ko-KR" altLang="en-US" sz="105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미래패스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5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만원 할인 쿠폰</a:t>
            </a:r>
            <a:endParaRPr lang="en-US" altLang="ko-KR" sz="10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본 이벤트는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23.05.31(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수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까지 입력된 건에 한해 인정되며 </a:t>
            </a:r>
            <a:r>
              <a:rPr lang="ko-KR" altLang="en-US" sz="105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미래패스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5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만원 할인 쿠폰은 참여 즉시 발급됩니다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(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내 강의실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회원정보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쿠폰에서 확인 가능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본 이벤트 참여로 발급되는 </a:t>
            </a:r>
            <a:r>
              <a:rPr lang="ko-KR" altLang="en-US" sz="105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미래패스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할인쿠폰은 </a:t>
            </a:r>
            <a:r>
              <a:rPr lang="ko-KR" altLang="en-US" sz="105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경찰채용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미래패스에만 사용 가능하며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재수강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/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환승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/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재도전 할인과 중복 적용 불가합니다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4.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최다 참여자 사은품은 본 이벤트 종료 후 최다 참여자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30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명을 선발하여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23.06.14(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수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일괄 지급되며 가입하신 휴대폰 번호로 발송됩니다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5.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상품은 작성자 한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ID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당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개 지급됩니다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6.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등록한 수령인의 휴대폰 번호로 관련 내용이 발송되므로 번호 오류로 인해 발송 누락된 경우에는 추가 지급 불가합니다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7.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마케팅 수신 동의에 동의한 분들에 한하여 진행되며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작성해주신 게시 글은 마케팅 자료로 사용될 수 있습니다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8.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타인의 게시 글 주소를 입력하는 경우 지급 대상에서 제외됩니다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9.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전체 공개된 게시글이어야 하며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지정된 커뮤니티에 등록된 글만 인정됩니다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10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같은 게시 글 주소는 여러 번 등록하여도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건으로 인정됩니다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11.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본 이벤트는 사전 예고 없이 조기 종료되거나 연장될 수 있으며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사은품 품절 시에도 사전 예고없이 경품이 변경될 수 있습니다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3D407A-B9CC-8363-F226-D8D3A18B1B79}"/>
              </a:ext>
            </a:extLst>
          </p:cNvPr>
          <p:cNvSpPr txBox="1"/>
          <p:nvPr/>
        </p:nvSpPr>
        <p:spPr>
          <a:xfrm>
            <a:off x="10462846" y="375431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Sec8-1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8589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89753" y="653983"/>
            <a:ext cx="69386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미래인재와</a:t>
            </a:r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함께 파이널 </a:t>
            </a:r>
            <a:r>
              <a:rPr lang="en-US" altLang="ko-KR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단계로</a:t>
            </a:r>
            <a:endParaRPr lang="en-US" altLang="ko-KR" sz="28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고득점을 위한 실력 도약을 시작하세요</a:t>
            </a:r>
            <a:r>
              <a:rPr lang="en-US" altLang="ko-KR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.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039566" y="1838325"/>
            <a:ext cx="3722934" cy="590550"/>
          </a:xfrm>
          <a:prstGeom prst="rect">
            <a:avLst/>
          </a:prstGeom>
          <a:solidFill>
            <a:srgbClr val="FF66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온라인 강좌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754853" y="1838325"/>
            <a:ext cx="3722934" cy="5905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오프라인</a:t>
            </a:r>
            <a:r>
              <a:rPr lang="en-US" altLang="ko-KR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학원</a:t>
            </a:r>
            <a:r>
              <a:rPr lang="en-US" altLang="ko-KR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 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강좌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6815835"/>
              </p:ext>
            </p:extLst>
          </p:nvPr>
        </p:nvGraphicFramePr>
        <p:xfrm>
          <a:off x="1039566" y="2581275"/>
          <a:ext cx="7438221" cy="3381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27934">
                  <a:extLst>
                    <a:ext uri="{9D8B030D-6E8A-4147-A177-3AD203B41FA5}">
                      <a16:colId xmlns:a16="http://schemas.microsoft.com/office/drawing/2014/main" val="1988063242"/>
                    </a:ext>
                  </a:extLst>
                </a:gridCol>
                <a:gridCol w="1810287">
                  <a:extLst>
                    <a:ext uri="{9D8B030D-6E8A-4147-A177-3AD203B41FA5}">
                      <a16:colId xmlns:a16="http://schemas.microsoft.com/office/drawing/2014/main" val="1351743914"/>
                    </a:ext>
                  </a:extLst>
                </a:gridCol>
              </a:tblGrid>
              <a:tr h="676275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2023 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신광은의 형사법 파이널 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1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단계 </a:t>
                      </a:r>
                      <a:r>
                        <a:rPr lang="ko-KR" altLang="en-US" sz="14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진도별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 총정리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단과 신청하기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&gt;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55689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2023 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장정훈의 경찰학 파이널 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1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단계 </a:t>
                      </a:r>
                      <a:r>
                        <a:rPr lang="ko-KR" altLang="en-US" sz="14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진도별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 총정리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단과 신청하기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&gt;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마켓 산스 Light" panose="02000000000000000000" pitchFamily="50" charset="-127"/>
                        <a:ea typeface="G마켓 산스 Light" panose="02000000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074962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2023 </a:t>
                      </a:r>
                      <a:r>
                        <a:rPr lang="ko-KR" altLang="en-US" sz="14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전효진의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 헌법 파이널 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1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단계 </a:t>
                      </a:r>
                      <a:r>
                        <a:rPr lang="ko-KR" altLang="en-US" sz="14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진도별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 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8421</a:t>
                      </a:r>
                      <a:endParaRPr lang="ko-KR" altLang="en-US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마켓 산스 Light" panose="02000000000000000000" pitchFamily="50" charset="-127"/>
                        <a:ea typeface="G마켓 산스 Light" panose="02000000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단과 신청하기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&gt;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마켓 산스 Light" panose="02000000000000000000" pitchFamily="50" charset="-127"/>
                        <a:ea typeface="G마켓 산스 Light" panose="02000000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032364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2023 </a:t>
                      </a:r>
                      <a:r>
                        <a:rPr lang="ko-KR" altLang="en-US" sz="14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문태환의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 헌법 파이널 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1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단계 </a:t>
                      </a:r>
                      <a:r>
                        <a:rPr lang="ko-KR" altLang="en-US" sz="1400" b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진도별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 총정리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단과 신청하기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&gt;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마켓 산스 Light" panose="02000000000000000000" pitchFamily="50" charset="-127"/>
                        <a:ea typeface="G마켓 산스 Light" panose="02000000000000000000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4434474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2023 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박상민의 범죄학 파이널 </a:t>
                      </a: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1</a:t>
                      </a:r>
                      <a:r>
                        <a:rPr lang="ko-KR" altLang="en-US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단계 </a:t>
                      </a:r>
                      <a:r>
                        <a:rPr lang="ko-KR" altLang="en-US" sz="1400" b="0" baseline="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진도별</a:t>
                      </a:r>
                      <a:r>
                        <a:rPr lang="ko-KR" altLang="en-US" sz="1400" b="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 총정리</a:t>
                      </a:r>
                      <a:endParaRPr lang="ko-KR" altLang="en-US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G마켓 산스 Light" panose="02000000000000000000" pitchFamily="50" charset="-127"/>
                        <a:ea typeface="G마켓 산스 Light" panose="02000000000000000000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Tx/>
                        <a:buNone/>
                      </a:pPr>
                      <a:r>
                        <a:rPr lang="ko-KR" alt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G마켓 산스 Light" panose="02000000000000000000" pitchFamily="50" charset="-127"/>
                          <a:ea typeface="G마켓 산스 Light" panose="02000000000000000000" pitchFamily="50" charset="-127"/>
                        </a:rPr>
                        <a:t>단과 신청하기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509315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217737"/>
              </p:ext>
            </p:extLst>
          </p:nvPr>
        </p:nvGraphicFramePr>
        <p:xfrm>
          <a:off x="9476174" y="17756"/>
          <a:ext cx="2654423" cy="2353352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1000" b="1" spc="0" baseline="0" dirty="0">
                          <a:solidFill>
                            <a:srgbClr val="FF0000"/>
                          </a:solidFill>
                          <a:latin typeface="+mn-ea"/>
                        </a:rPr>
                        <a:t>온라인 강좌 신청하기 탭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온라인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/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오프라인 강좌 신청하기 </a:t>
                      </a:r>
                      <a:r>
                        <a:rPr lang="ko-KR" altLang="en-US" sz="800" spc="0" baseline="0" dirty="0" err="1">
                          <a:latin typeface="+mn-ea"/>
                        </a:rPr>
                        <a:t>탭하여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 이동</a:t>
                      </a: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510525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baseline="0" dirty="0" err="1">
                          <a:latin typeface="+mn-ea"/>
                        </a:rPr>
                        <a:t>강좌리스트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 추후 </a:t>
                      </a:r>
                      <a:r>
                        <a:rPr lang="ko-KR" altLang="en-US" sz="800" spc="0" baseline="0" dirty="0" err="1">
                          <a:latin typeface="+mn-ea"/>
                        </a:rPr>
                        <a:t>전달드리겠습니다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.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6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15" name="타원 14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913566" y="1712325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6616320" y="2533110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A94746-9449-3830-03A2-95BB27457527}"/>
              </a:ext>
            </a:extLst>
          </p:cNvPr>
          <p:cNvSpPr txBox="1"/>
          <p:nvPr/>
        </p:nvSpPr>
        <p:spPr>
          <a:xfrm>
            <a:off x="10462846" y="3754315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3731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89753" y="653983"/>
            <a:ext cx="69386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미래인재와</a:t>
            </a:r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함께 파이널 </a:t>
            </a:r>
            <a:r>
              <a:rPr lang="en-US" altLang="ko-KR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단계로</a:t>
            </a:r>
            <a:endParaRPr lang="en-US" altLang="ko-KR" sz="28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고득점을 위한 실력 도약을 시작하세요</a:t>
            </a:r>
            <a:r>
              <a:rPr lang="en-US" altLang="ko-KR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.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039566" y="1838325"/>
            <a:ext cx="3722934" cy="5905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온라인 강좌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754853" y="1838325"/>
            <a:ext cx="3722934" cy="590550"/>
          </a:xfrm>
          <a:prstGeom prst="rect">
            <a:avLst/>
          </a:prstGeom>
          <a:solidFill>
            <a:srgbClr val="FF66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오프라인</a:t>
            </a:r>
            <a:r>
              <a:rPr lang="en-US" altLang="ko-KR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학원</a:t>
            </a:r>
            <a:r>
              <a:rPr lang="en-US" altLang="ko-KR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 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강좌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4374958"/>
              </p:ext>
            </p:extLst>
          </p:nvPr>
        </p:nvGraphicFramePr>
        <p:xfrm>
          <a:off x="9476174" y="17756"/>
          <a:ext cx="2654423" cy="2118238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1000" b="1" spc="0" baseline="0" dirty="0">
                          <a:solidFill>
                            <a:srgbClr val="FF0000"/>
                          </a:solidFill>
                          <a:latin typeface="+mn-ea"/>
                        </a:rPr>
                        <a:t>오프라인 강좌 신청하기 탭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766" y="2519362"/>
            <a:ext cx="7296150" cy="246697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6041395" y="3187939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999189" y="2409064"/>
            <a:ext cx="7412727" cy="28296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영역만 잡아주세요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학원 강좌 다음주 오픈 후 페이지 반영 예정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F6A86C-A0EE-9E1D-3347-715513C4ECE8}"/>
              </a:ext>
            </a:extLst>
          </p:cNvPr>
          <p:cNvSpPr txBox="1"/>
          <p:nvPr/>
        </p:nvSpPr>
        <p:spPr>
          <a:xfrm>
            <a:off x="10462846" y="3754315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63605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8385"/>
              </p:ext>
            </p:extLst>
          </p:nvPr>
        </p:nvGraphicFramePr>
        <p:xfrm>
          <a:off x="9476174" y="17756"/>
          <a:ext cx="2654423" cy="2220564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https://www.miraeij.com/police/classes/online/pass/pass14/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99228" y="549207"/>
            <a:ext cx="7668522" cy="5765867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altLang="ko-KR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2023</a:t>
            </a:r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년 </a:t>
            </a:r>
            <a:r>
              <a:rPr lang="en-US" altLang="ko-KR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차 </a:t>
            </a:r>
            <a:r>
              <a:rPr lang="en-US" altLang="ko-KR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D-100 </a:t>
            </a:r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합격 </a:t>
            </a:r>
            <a:r>
              <a:rPr lang="ko-KR" altLang="en-US" sz="2800" dirty="0" err="1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대작전</a:t>
            </a:r>
            <a:endParaRPr lang="en-US" altLang="ko-KR" sz="28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파이널 </a:t>
            </a:r>
            <a:r>
              <a:rPr lang="en-US" altLang="ko-KR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단계 전 강좌 무제한 수강</a:t>
            </a:r>
            <a:endParaRPr lang="en-US" altLang="ko-KR" sz="28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endParaRPr lang="en-US" altLang="ko-KR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endParaRPr lang="en-US" altLang="ko-KR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r>
              <a:rPr lang="en-US" altLang="ko-KR" sz="66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D-100 </a:t>
            </a:r>
            <a:r>
              <a:rPr lang="ko-KR" altLang="en-US" sz="6600" dirty="0" err="1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미래패스</a:t>
            </a:r>
            <a:r>
              <a:rPr lang="en-US" altLang="ko-KR" sz="4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299,000</a:t>
            </a:r>
            <a:r>
              <a:rPr lang="ko-KR" altLang="en-US" sz="32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원</a:t>
            </a:r>
            <a:r>
              <a:rPr lang="en-US" altLang="ko-KR" sz="32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~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026644" y="4302177"/>
            <a:ext cx="1697632" cy="100075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기간한정</a:t>
            </a:r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파격 특가</a:t>
            </a:r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1146581" y="1443538"/>
            <a:ext cx="1070578" cy="1070578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176113" y="1652438"/>
            <a:ext cx="10115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한정</a:t>
            </a:r>
            <a:endParaRPr lang="en-US" altLang="ko-KR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판매</a:t>
            </a:r>
            <a:endParaRPr lang="en-US" altLang="ko-KR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43FD28-63D5-4B90-843C-4926C8C8CF69}"/>
              </a:ext>
            </a:extLst>
          </p:cNvPr>
          <p:cNvSpPr txBox="1"/>
          <p:nvPr/>
        </p:nvSpPr>
        <p:spPr>
          <a:xfrm>
            <a:off x="2014800" y="5569137"/>
            <a:ext cx="5637376" cy="536388"/>
          </a:xfrm>
          <a:prstGeom prst="rect">
            <a:avLst/>
          </a:prstGeom>
          <a:ln>
            <a:noFill/>
          </a:ln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n-US" altLang="ko-KR" sz="2400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D-100 </a:t>
            </a:r>
            <a:r>
              <a:rPr lang="ko-KR" altLang="en-US" sz="2400" u="sng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미래패스</a:t>
            </a:r>
            <a:r>
              <a:rPr lang="ko-KR" altLang="en-US" sz="2400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구매 바로 가기 </a:t>
            </a:r>
            <a:r>
              <a:rPr lang="en-US" altLang="ko-KR" sz="2400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&gt;&gt;</a:t>
            </a:r>
            <a:endParaRPr lang="ko-KR" altLang="en-US" sz="2400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1242788" y="602676"/>
            <a:ext cx="232007" cy="232007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1</a:t>
            </a:r>
            <a:endParaRPr lang="ko-KR" altLang="en-US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3895524" y="4302177"/>
            <a:ext cx="1697632" cy="100075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초단기</a:t>
            </a:r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합격</a:t>
            </a:r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커리큘럼</a:t>
            </a:r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64404" y="4302176"/>
            <a:ext cx="1697632" cy="1000757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최적의</a:t>
            </a:r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수강료</a:t>
            </a:r>
            <a:endParaRPr lang="en-US" altLang="ko-KR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D2168E-ACE3-5DCC-5626-CD8340C88231}"/>
              </a:ext>
            </a:extLst>
          </p:cNvPr>
          <p:cNvSpPr txBox="1"/>
          <p:nvPr/>
        </p:nvSpPr>
        <p:spPr>
          <a:xfrm>
            <a:off x="10462846" y="3754315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Sec11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2973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4902" y="1187382"/>
            <a:ext cx="2877447" cy="211779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/>
            <a:endParaRPr lang="en-US" altLang="ko-KR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2795" y="731339"/>
            <a:ext cx="20451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[</a:t>
            </a:r>
            <a:r>
              <a:rPr lang="ko-KR" altLang="en-US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메인 온라인 배너</a:t>
            </a:r>
            <a:r>
              <a:rPr lang="en-US" altLang="ko-KR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]</a:t>
            </a:r>
            <a:endParaRPr lang="en-US" altLang="ko-KR" sz="7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01035" y="1723058"/>
            <a:ext cx="2245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파이널 </a:t>
            </a:r>
            <a:r>
              <a:rPr lang="en-US" altLang="ko-KR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  <a:r>
              <a:rPr lang="ko-KR" altLang="en-US" sz="28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단계</a:t>
            </a:r>
            <a:endParaRPr lang="en-US" altLang="ko-KR" sz="11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95392" y="2244118"/>
            <a:ext cx="185646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23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합격 대비 필수</a:t>
            </a:r>
            <a:endParaRPr lang="en-US" altLang="ko-KR" sz="4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1035" y="2670772"/>
            <a:ext cx="2245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파이널 </a:t>
            </a:r>
            <a:r>
              <a:rPr lang="en-US" altLang="ko-KR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</a:t>
            </a:r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 소문 내고 </a:t>
            </a:r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2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미래패스</a:t>
            </a:r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할인 받자</a:t>
            </a:r>
            <a:r>
              <a:rPr lang="en-US" altLang="ko-KR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!</a:t>
            </a:r>
            <a:endParaRPr lang="en-US" altLang="ko-KR" sz="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1035" y="1454793"/>
            <a:ext cx="2245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C00000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합격생 </a:t>
            </a:r>
            <a:r>
              <a:rPr lang="en-US" altLang="ko-KR" sz="1400" dirty="0">
                <a:solidFill>
                  <a:srgbClr val="C00000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98% </a:t>
            </a:r>
            <a:r>
              <a:rPr lang="ko-KR" altLang="en-US" sz="1400" dirty="0">
                <a:solidFill>
                  <a:srgbClr val="C00000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수강</a:t>
            </a:r>
            <a:endParaRPr lang="en-US" altLang="ko-KR" sz="7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1299711" y="2244118"/>
            <a:ext cx="164782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299711" y="2496633"/>
            <a:ext cx="164782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517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441503"/>
              </p:ext>
            </p:extLst>
          </p:nvPr>
        </p:nvGraphicFramePr>
        <p:xfrm>
          <a:off x="9476174" y="17756"/>
          <a:ext cx="2654423" cy="2372964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2000" b="1" spc="0" baseline="0" dirty="0">
                          <a:solidFill>
                            <a:srgbClr val="FF0000"/>
                          </a:solidFill>
                          <a:latin typeface="+mn-ea"/>
                        </a:rPr>
                        <a:t>메인 </a:t>
                      </a:r>
                      <a:r>
                        <a:rPr lang="en-US" altLang="ko-KR" sz="2000" b="1" spc="0" baseline="0" dirty="0">
                          <a:solidFill>
                            <a:srgbClr val="FF0000"/>
                          </a:solidFill>
                          <a:latin typeface="+mn-ea"/>
                        </a:rPr>
                        <a:t>1</a:t>
                      </a:r>
                      <a:r>
                        <a:rPr lang="ko-KR" altLang="en-US" sz="2000" b="1" spc="0" baseline="0" dirty="0">
                          <a:solidFill>
                            <a:srgbClr val="FF0000"/>
                          </a:solidFill>
                          <a:latin typeface="+mn-ea"/>
                        </a:rPr>
                        <a:t>안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하나씩 빠르게 떠오르게 모션 넣어주세요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https://www.miraeij.com/police/classes/online/pass/pass14/</a:t>
                      </a: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13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번 슬라이드로 연결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39296" y="1773083"/>
            <a:ext cx="40687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23</a:t>
            </a:r>
            <a:r>
              <a:rPr lang="ko-KR" altLang="en-US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경찰 시험</a:t>
            </a:r>
            <a:r>
              <a:rPr lang="en-US" altLang="ko-KR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</a:t>
            </a:r>
          </a:p>
          <a:p>
            <a:pPr algn="ctr"/>
            <a:r>
              <a:rPr lang="ko-KR" altLang="en-US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합격을 좌우하는 건 지금부터</a:t>
            </a:r>
            <a:r>
              <a:rPr lang="en-US" altLang="ko-KR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!</a:t>
            </a:r>
            <a:endParaRPr lang="ko-KR" altLang="en-US" sz="3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8229654" y="1856683"/>
            <a:ext cx="1190625" cy="155657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8257783" y="1973379"/>
            <a:ext cx="11464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시험까지</a:t>
            </a:r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무제한 수강</a:t>
            </a:r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D-100</a:t>
            </a:r>
            <a:r>
              <a:rPr lang="ko-KR" altLang="en-US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패스</a:t>
            </a:r>
            <a:endParaRPr lang="en-US" altLang="ko-KR" sz="120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299,000</a:t>
            </a:r>
            <a:r>
              <a:rPr lang="ko-KR" altLang="en-US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원 </a:t>
            </a:r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~</a:t>
            </a:r>
            <a:endParaRPr lang="ko-KR" altLang="en-US" sz="120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8353478" y="3065242"/>
            <a:ext cx="942975" cy="2520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8312645" y="3070436"/>
            <a:ext cx="10246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자세히 보기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5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8106511" y="1741372"/>
            <a:ext cx="232007" cy="232007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2</a:t>
            </a:r>
            <a:endParaRPr lang="ko-KR" altLang="en-US" sz="1100" dirty="0"/>
          </a:p>
        </p:txBody>
      </p:sp>
      <p:sp>
        <p:nvSpPr>
          <p:cNvPr id="35" name="TextBox 34"/>
          <p:cNvSpPr txBox="1"/>
          <p:nvPr/>
        </p:nvSpPr>
        <p:spPr>
          <a:xfrm>
            <a:off x="1068866" y="2791983"/>
            <a:ext cx="66505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i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합격으로 가는</a:t>
            </a:r>
            <a:endParaRPr lang="en-US" altLang="ko-KR" sz="4800" i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</a:t>
            </a:r>
            <a:r>
              <a:rPr lang="ko-KR" altLang="en-US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파이널 </a:t>
            </a:r>
            <a:r>
              <a:rPr lang="en-US" altLang="ko-KR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  <a:r>
              <a:rPr lang="ko-KR" altLang="en-US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단계</a:t>
            </a:r>
            <a:r>
              <a:rPr lang="en-US" altLang="ko-KR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]</a:t>
            </a:r>
            <a:endParaRPr lang="ko-KR" altLang="en-US" sz="4800" i="1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8229654" y="3470864"/>
            <a:ext cx="1190625" cy="155657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8221720" y="3598990"/>
            <a:ext cx="12186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파이널 </a:t>
            </a:r>
            <a:r>
              <a:rPr lang="en-US" altLang="ko-KR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</a:t>
            </a:r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</a:t>
            </a:r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2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소문내면</a:t>
            </a:r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endParaRPr lang="en-US" altLang="ko-KR" sz="7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6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미래패스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5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만원 할인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!</a:t>
            </a:r>
          </a:p>
          <a:p>
            <a:pPr algn="ctr"/>
            <a:endParaRPr lang="en-US" altLang="ko-KR" sz="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050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즉시 할인 받기 </a:t>
            </a:r>
            <a:r>
              <a:rPr lang="en-US" altLang="ko-KR" sz="1050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8106511" y="3355553"/>
            <a:ext cx="232007" cy="232007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3</a:t>
            </a:r>
            <a:endParaRPr lang="ko-KR" altLang="en-US" sz="1100" dirty="0"/>
          </a:p>
        </p:txBody>
      </p:sp>
      <p:sp>
        <p:nvSpPr>
          <p:cNvPr id="25" name="TextBox 24"/>
          <p:cNvSpPr txBox="1"/>
          <p:nvPr/>
        </p:nvSpPr>
        <p:spPr>
          <a:xfrm>
            <a:off x="174620" y="515796"/>
            <a:ext cx="21611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합격생 </a:t>
            </a:r>
            <a:r>
              <a:rPr lang="en-US" altLang="ko-KR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98%</a:t>
            </a:r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가</a:t>
            </a:r>
            <a:endParaRPr lang="en-US" altLang="ko-KR" sz="24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수강한 강좌</a:t>
            </a:r>
            <a:endParaRPr lang="en-US" altLang="ko-KR" sz="24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39296" y="513165"/>
            <a:ext cx="17540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강의 만족도</a:t>
            </a:r>
            <a:endParaRPr lang="en-US" altLang="ko-KR" sz="24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97%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96808" y="513165"/>
            <a:ext cx="21371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강의 추천 의사</a:t>
            </a:r>
            <a:endParaRPr lang="en-US" altLang="ko-KR" sz="24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100%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837439" y="513165"/>
            <a:ext cx="2520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수강 후 평균 점수</a:t>
            </a:r>
            <a:endParaRPr lang="en-US" altLang="ko-KR" sz="24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50</a:t>
            </a:r>
            <a:r>
              <a:rPr lang="ko-KR" altLang="en-US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점 상승</a:t>
            </a:r>
            <a:endParaRPr lang="en-US" altLang="ko-KR" sz="2400" dirty="0">
              <a:solidFill>
                <a:srgbClr val="C0000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87101" y="879597"/>
            <a:ext cx="2487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*</a:t>
            </a:r>
            <a:endParaRPr lang="en-US" altLang="ko-KR" sz="12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636462" y="879596"/>
            <a:ext cx="3963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**</a:t>
            </a:r>
            <a:endParaRPr lang="en-US" altLang="ko-KR" sz="12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911264" y="879596"/>
            <a:ext cx="3963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***</a:t>
            </a:r>
            <a:endParaRPr lang="en-US" altLang="ko-KR" sz="12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681147" y="879595"/>
            <a:ext cx="515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****</a:t>
            </a:r>
            <a:endParaRPr lang="en-US" altLang="ko-KR" sz="12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285697" y="28933"/>
            <a:ext cx="5186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  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**** </a:t>
            </a:r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22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최종합격 대비 미래인재 </a:t>
            </a:r>
            <a:r>
              <a:rPr lang="ko-KR" altLang="en-US" sz="7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면접반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수강생 대상 자체 설문조사 결과</a:t>
            </a:r>
            <a:endParaRPr lang="en-US" altLang="ko-KR" sz="7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r"/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**  *** 미래인재경찰학원 문제풀이 수강생 대상 자체 설문조사 결과</a:t>
            </a:r>
            <a:endParaRPr lang="en-US" altLang="ko-KR" sz="7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cxnSp>
        <p:nvCxnSpPr>
          <p:cNvPr id="45" name="직선 연결선 44"/>
          <p:cNvCxnSpPr/>
          <p:nvPr/>
        </p:nvCxnSpPr>
        <p:spPr>
          <a:xfrm>
            <a:off x="2466975" y="513165"/>
            <a:ext cx="0" cy="83099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4419600" y="513165"/>
            <a:ext cx="0" cy="83099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6762750" y="513165"/>
            <a:ext cx="0" cy="83099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타원 47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134199" y="273332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9850791" y="3829609"/>
            <a:ext cx="915891" cy="63499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9905420" y="3875194"/>
            <a:ext cx="8066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소문내고</a:t>
            </a:r>
            <a:endParaRPr lang="en-US" altLang="ko-KR" sz="1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패스</a:t>
            </a:r>
            <a:endParaRPr lang="en-US" altLang="ko-KR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할인 받기</a:t>
            </a:r>
            <a:r>
              <a:rPr lang="en-US" altLang="ko-KR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9854023" y="3125793"/>
            <a:ext cx="915891" cy="63499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/>
          <p:cNvSpPr txBox="1"/>
          <p:nvPr/>
        </p:nvSpPr>
        <p:spPr>
          <a:xfrm>
            <a:off x="9885407" y="3166291"/>
            <a:ext cx="853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대비</a:t>
            </a:r>
            <a:endParaRPr lang="en-US" altLang="ko-KR" sz="1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D-100</a:t>
            </a:r>
            <a:r>
              <a:rPr lang="ko-KR" altLang="en-US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패스</a:t>
            </a:r>
            <a:endParaRPr lang="en-US" altLang="ko-KR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000" b="1" u="sng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바로가기</a:t>
            </a:r>
            <a:r>
              <a:rPr lang="ko-KR" altLang="en-US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en-US" altLang="ko-KR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9433858" y="2991001"/>
            <a:ext cx="42016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9818498" y="2865931"/>
            <a:ext cx="9781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&lt;</a:t>
            </a:r>
            <a:r>
              <a:rPr lang="ko-KR" altLang="en-US" sz="1000" dirty="0">
                <a:solidFill>
                  <a:srgbClr val="FF0000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모바일 버전</a:t>
            </a:r>
            <a:r>
              <a:rPr lang="en-US" altLang="ko-KR" sz="1000" dirty="0">
                <a:solidFill>
                  <a:srgbClr val="FF0000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00" b="1" u="sng" dirty="0">
              <a:solidFill>
                <a:srgbClr val="FF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49166" y="5386260"/>
            <a:ext cx="2160000" cy="1099978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altLang="ko-KR" sz="14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‘20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일 완성</a:t>
            </a:r>
            <a:r>
              <a:rPr lang="en-US" altLang="ko-KR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’</a:t>
            </a:r>
          </a:p>
          <a:p>
            <a:pPr algn="ctr"/>
            <a:r>
              <a:rPr lang="ko-KR" altLang="en-US" sz="20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진도별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총정리</a:t>
            </a:r>
            <a:endParaRPr lang="ko-KR" altLang="en-US" sz="3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517095" y="5386260"/>
            <a:ext cx="2160000" cy="1099978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altLang="ko-KR" sz="14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전범위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en-US" altLang="ko-KR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· 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전과목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실전 문제풀이</a:t>
            </a:r>
            <a:endParaRPr lang="ko-KR" altLang="en-US" sz="3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385025" y="5386260"/>
            <a:ext cx="2160000" cy="1099978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altLang="ko-KR" sz="14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'5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일 완성</a:t>
            </a:r>
            <a:r>
              <a:rPr lang="en-US" altLang="ko-KR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‘</a:t>
            </a:r>
          </a:p>
          <a:p>
            <a:pPr algn="ctr"/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마무리 핵심 특강</a:t>
            </a:r>
            <a:endParaRPr lang="ko-KR" altLang="en-US" sz="3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049332" y="5249259"/>
            <a:ext cx="1359668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파이널 </a:t>
            </a:r>
            <a:r>
              <a:rPr lang="en-US" altLang="ko-KR" sz="16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16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</a:t>
            </a:r>
            <a:endParaRPr lang="ko-KR" altLang="en-US" sz="24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881595" y="5248882"/>
            <a:ext cx="1402948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파이널 </a:t>
            </a:r>
            <a:r>
              <a:rPr lang="en-US" altLang="ko-KR" sz="16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16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</a:t>
            </a:r>
            <a:endParaRPr lang="ko-KR" altLang="en-US" sz="24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762750" y="5248882"/>
            <a:ext cx="1404552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파이널 </a:t>
            </a:r>
            <a:r>
              <a:rPr lang="en-US" altLang="ko-KR" sz="16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</a:t>
            </a:r>
            <a:r>
              <a:rPr lang="ko-KR" altLang="en-US" sz="16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</a:t>
            </a:r>
            <a:endParaRPr lang="ko-KR" altLang="en-US" sz="24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3" name="갈매기형 수장 62"/>
          <p:cNvSpPr/>
          <p:nvPr/>
        </p:nvSpPr>
        <p:spPr>
          <a:xfrm>
            <a:off x="2893051" y="5663278"/>
            <a:ext cx="318628" cy="557784"/>
          </a:xfrm>
          <a:prstGeom prst="chevron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4" name="갈매기형 수장 63"/>
          <p:cNvSpPr/>
          <p:nvPr/>
        </p:nvSpPr>
        <p:spPr>
          <a:xfrm>
            <a:off x="3123038" y="5663278"/>
            <a:ext cx="318628" cy="557784"/>
          </a:xfrm>
          <a:prstGeom prst="chevron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5" name="갈매기형 수장 64"/>
          <p:cNvSpPr/>
          <p:nvPr/>
        </p:nvSpPr>
        <p:spPr>
          <a:xfrm>
            <a:off x="5763779" y="5663278"/>
            <a:ext cx="318628" cy="55778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6" name="갈매기형 수장 65"/>
          <p:cNvSpPr/>
          <p:nvPr/>
        </p:nvSpPr>
        <p:spPr>
          <a:xfrm>
            <a:off x="5995403" y="5663278"/>
            <a:ext cx="318628" cy="55778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7" name="타원 66"/>
          <p:cNvSpPr/>
          <p:nvPr/>
        </p:nvSpPr>
        <p:spPr>
          <a:xfrm>
            <a:off x="277305" y="4938284"/>
            <a:ext cx="758952" cy="758952"/>
          </a:xfrm>
          <a:prstGeom prst="ellipse">
            <a:avLst/>
          </a:prstGeom>
          <a:solidFill>
            <a:srgbClr val="FF66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200" spc="-1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3100770" y="4938284"/>
            <a:ext cx="758952" cy="758952"/>
          </a:xfrm>
          <a:prstGeom prst="ellipse">
            <a:avLst/>
          </a:prstGeom>
          <a:solidFill>
            <a:srgbClr val="FF66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200" spc="-1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228218" y="5073366"/>
            <a:ext cx="88678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6/12</a:t>
            </a:r>
            <a:r>
              <a:rPr lang="en-US" altLang="ko-KR" sz="110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(</a:t>
            </a:r>
            <a:r>
              <a:rPr lang="ko-KR" altLang="en-US" sz="110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월</a:t>
            </a:r>
            <a:r>
              <a:rPr lang="en-US" altLang="ko-KR" sz="110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</a:t>
            </a:r>
            <a:endParaRPr lang="en-US" altLang="ko-KR" sz="1600" dirty="0">
              <a:solidFill>
                <a:schemeClr val="bg1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개강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076226" y="5095132"/>
            <a:ext cx="8239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spc="-7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7/10</a:t>
            </a:r>
            <a:r>
              <a:rPr lang="en-US" altLang="ko-KR" sz="1100" spc="-7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(</a:t>
            </a:r>
            <a:r>
              <a:rPr lang="ko-KR" altLang="en-US" sz="1100" spc="-7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월</a:t>
            </a:r>
            <a:r>
              <a:rPr lang="en-US" altLang="ko-KR" sz="1100" spc="-7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</a:t>
            </a:r>
            <a:endParaRPr lang="en-US" altLang="ko-KR" sz="1600" spc="-70" dirty="0">
              <a:solidFill>
                <a:schemeClr val="bg1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400" spc="-7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개강</a:t>
            </a:r>
          </a:p>
        </p:txBody>
      </p:sp>
      <p:sp>
        <p:nvSpPr>
          <p:cNvPr id="71" name="타원 70"/>
          <p:cNvSpPr/>
          <p:nvPr/>
        </p:nvSpPr>
        <p:spPr>
          <a:xfrm>
            <a:off x="5990722" y="4938095"/>
            <a:ext cx="758952" cy="758952"/>
          </a:xfrm>
          <a:prstGeom prst="ellipse">
            <a:avLst/>
          </a:prstGeom>
          <a:solidFill>
            <a:srgbClr val="FF66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200" spc="-1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119568" y="5073177"/>
            <a:ext cx="5309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8</a:t>
            </a:r>
            <a:r>
              <a:rPr lang="ko-KR" altLang="en-US" sz="1600" b="1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월</a:t>
            </a:r>
            <a:endParaRPr lang="en-US" altLang="ko-KR" sz="1600" dirty="0">
              <a:solidFill>
                <a:schemeClr val="bg1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개강</a:t>
            </a:r>
          </a:p>
        </p:txBody>
      </p:sp>
    </p:spTree>
    <p:extLst>
      <p:ext uri="{BB962C8B-B14F-4D97-AF65-F5344CB8AC3E}">
        <p14:creationId xmlns:p14="http://schemas.microsoft.com/office/powerpoint/2010/main" val="1366729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5338314"/>
              </p:ext>
            </p:extLst>
          </p:nvPr>
        </p:nvGraphicFramePr>
        <p:xfrm>
          <a:off x="9476174" y="17756"/>
          <a:ext cx="2654423" cy="2616804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2000" b="1" spc="0" baseline="0" dirty="0">
                          <a:solidFill>
                            <a:srgbClr val="FF0000"/>
                          </a:solidFill>
                          <a:latin typeface="+mn-ea"/>
                        </a:rPr>
                        <a:t>메인 </a:t>
                      </a:r>
                      <a:r>
                        <a:rPr lang="en-US" altLang="ko-KR" sz="2000" b="1" spc="0" baseline="0" dirty="0">
                          <a:solidFill>
                            <a:srgbClr val="FF0000"/>
                          </a:solidFill>
                          <a:latin typeface="+mn-ea"/>
                        </a:rPr>
                        <a:t>2</a:t>
                      </a:r>
                      <a:r>
                        <a:rPr lang="ko-KR" altLang="en-US" sz="2000" b="1" spc="0" baseline="0" dirty="0">
                          <a:solidFill>
                            <a:srgbClr val="FF0000"/>
                          </a:solidFill>
                          <a:latin typeface="+mn-ea"/>
                        </a:rPr>
                        <a:t>안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2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번 슬라이드에서 해당 부분만 변경되었습니다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.</a:t>
                      </a:r>
                    </a:p>
                    <a:p>
                      <a:pPr marL="0" indent="0">
                        <a:buNone/>
                      </a:pPr>
                      <a:endParaRPr lang="en-US" altLang="ko-KR" sz="800" spc="0" baseline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2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번 슬라이드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/3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번 슬라이드 </a:t>
                      </a:r>
                      <a:r>
                        <a:rPr lang="ko-KR" altLang="en-US" sz="800" spc="0" baseline="0" dirty="0" err="1">
                          <a:latin typeface="+mn-ea"/>
                        </a:rPr>
                        <a:t>메인단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 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2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가지로 디자인 부탁드립니다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.</a:t>
                      </a: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39296" y="1548253"/>
            <a:ext cx="40687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23</a:t>
            </a:r>
            <a:r>
              <a:rPr lang="ko-KR" altLang="en-US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경찰 시험</a:t>
            </a:r>
            <a:r>
              <a:rPr lang="en-US" altLang="ko-KR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</a:t>
            </a:r>
          </a:p>
          <a:p>
            <a:pPr algn="ctr"/>
            <a:r>
              <a:rPr lang="ko-KR" altLang="en-US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합격을 좌우하는 건 지금부터</a:t>
            </a:r>
            <a:r>
              <a:rPr lang="en-US" altLang="ko-KR" sz="2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!</a:t>
            </a:r>
            <a:endParaRPr lang="ko-KR" altLang="en-US" sz="3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8229654" y="1631853"/>
            <a:ext cx="1190625" cy="155657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8257783" y="1748549"/>
            <a:ext cx="11464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시험까지</a:t>
            </a:r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무제한 수강</a:t>
            </a:r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D-100</a:t>
            </a:r>
            <a:r>
              <a:rPr lang="ko-KR" altLang="en-US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패스</a:t>
            </a:r>
            <a:endParaRPr lang="en-US" altLang="ko-KR" sz="120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299,000</a:t>
            </a:r>
            <a:r>
              <a:rPr lang="ko-KR" altLang="en-US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원 </a:t>
            </a:r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~</a:t>
            </a:r>
            <a:endParaRPr lang="ko-KR" altLang="en-US" sz="120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8353478" y="2840412"/>
            <a:ext cx="942975" cy="2520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8312645" y="2845606"/>
            <a:ext cx="10246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자세히 보기 </a:t>
            </a:r>
            <a:r>
              <a:rPr lang="en-US" altLang="ko-KR" sz="105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5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68866" y="2567153"/>
            <a:ext cx="66505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i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합격으로 가는</a:t>
            </a:r>
            <a:endParaRPr lang="en-US" altLang="ko-KR" sz="4800" i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[</a:t>
            </a:r>
            <a:r>
              <a:rPr lang="ko-KR" altLang="en-US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파이널 </a:t>
            </a:r>
            <a:r>
              <a:rPr lang="en-US" altLang="ko-KR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  <a:r>
              <a:rPr lang="ko-KR" altLang="en-US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단계</a:t>
            </a:r>
            <a:r>
              <a:rPr lang="en-US" altLang="ko-KR" sz="7200" i="1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]</a:t>
            </a:r>
            <a:endParaRPr lang="ko-KR" altLang="en-US" sz="4800" i="1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8229654" y="3246034"/>
            <a:ext cx="1190625" cy="155657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8221720" y="3374160"/>
            <a:ext cx="12186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파이널 </a:t>
            </a:r>
            <a:r>
              <a:rPr lang="en-US" altLang="ko-KR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</a:t>
            </a:r>
            <a:r>
              <a:rPr lang="ko-KR" altLang="en-US" sz="12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</a:t>
            </a:r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2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소문내면</a:t>
            </a:r>
            <a:endParaRPr lang="en-US" altLang="ko-KR" sz="12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endParaRPr lang="en-US" altLang="ko-KR" sz="7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6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미래패스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5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만원 할인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!</a:t>
            </a:r>
          </a:p>
          <a:p>
            <a:pPr algn="ctr"/>
            <a:endParaRPr lang="en-US" altLang="ko-KR" sz="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050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즉시 할인 받기 </a:t>
            </a:r>
            <a:r>
              <a:rPr lang="en-US" altLang="ko-KR" sz="1050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4620" y="381785"/>
            <a:ext cx="21611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합격생 </a:t>
            </a:r>
            <a:r>
              <a:rPr lang="en-US" altLang="ko-KR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98%</a:t>
            </a:r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가</a:t>
            </a:r>
            <a:endParaRPr lang="en-US" altLang="ko-KR" sz="24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수강한 강좌</a:t>
            </a:r>
            <a:endParaRPr lang="en-US" altLang="ko-KR" sz="24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39296" y="379154"/>
            <a:ext cx="17540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강의 만족도</a:t>
            </a:r>
            <a:endParaRPr lang="en-US" altLang="ko-KR" sz="24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97%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96808" y="379154"/>
            <a:ext cx="21371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강의 추천 의사</a:t>
            </a:r>
            <a:endParaRPr lang="en-US" altLang="ko-KR" sz="24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100%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837439" y="379154"/>
            <a:ext cx="2520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수강 후 평균 점수</a:t>
            </a:r>
            <a:endParaRPr lang="en-US" altLang="ko-KR" sz="24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50</a:t>
            </a:r>
            <a:r>
              <a:rPr lang="ko-KR" altLang="en-US" sz="2400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점 상승</a:t>
            </a:r>
            <a:endParaRPr lang="en-US" altLang="ko-KR" sz="2400" dirty="0">
              <a:solidFill>
                <a:srgbClr val="C0000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87101" y="745586"/>
            <a:ext cx="2487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*</a:t>
            </a:r>
            <a:endParaRPr lang="en-US" altLang="ko-KR" sz="12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636462" y="745585"/>
            <a:ext cx="3963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**</a:t>
            </a:r>
            <a:endParaRPr lang="en-US" altLang="ko-KR" sz="12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911264" y="745585"/>
            <a:ext cx="3963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***</a:t>
            </a:r>
            <a:endParaRPr lang="en-US" altLang="ko-KR" sz="12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681147" y="745584"/>
            <a:ext cx="515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****</a:t>
            </a:r>
            <a:endParaRPr lang="en-US" altLang="ko-KR" sz="1200" dirty="0">
              <a:solidFill>
                <a:srgbClr val="C0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285697" y="225"/>
            <a:ext cx="5186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  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**** </a:t>
            </a:r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22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최종합격 대비 미래인재 </a:t>
            </a:r>
            <a:r>
              <a:rPr lang="ko-KR" altLang="en-US" sz="7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면접반</a:t>
            </a:r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수강생 대상 자체 설문조사 결과</a:t>
            </a:r>
            <a:endParaRPr lang="en-US" altLang="ko-KR" sz="7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r"/>
            <a:r>
              <a:rPr lang="ko-KR" altLang="en-US" sz="7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**  *** 미래인재경찰학원 문제풀이 수강생 대상 자체 설문조사 결과</a:t>
            </a:r>
            <a:endParaRPr lang="en-US" altLang="ko-KR" sz="7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cxnSp>
        <p:nvCxnSpPr>
          <p:cNvPr id="45" name="직선 연결선 44"/>
          <p:cNvCxnSpPr/>
          <p:nvPr/>
        </p:nvCxnSpPr>
        <p:spPr>
          <a:xfrm>
            <a:off x="2466975" y="379154"/>
            <a:ext cx="0" cy="83099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4419600" y="379154"/>
            <a:ext cx="0" cy="83099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6762750" y="379154"/>
            <a:ext cx="0" cy="83099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9850791" y="3829609"/>
            <a:ext cx="915891" cy="63499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9905420" y="3875194"/>
            <a:ext cx="80663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소문내고</a:t>
            </a:r>
            <a:endParaRPr lang="en-US" altLang="ko-KR" sz="1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패스</a:t>
            </a:r>
            <a:endParaRPr lang="en-US" altLang="ko-KR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할인 받기</a:t>
            </a:r>
            <a:r>
              <a:rPr lang="en-US" altLang="ko-KR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9854023" y="3125793"/>
            <a:ext cx="915891" cy="63499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/>
          <p:cNvSpPr txBox="1"/>
          <p:nvPr/>
        </p:nvSpPr>
        <p:spPr>
          <a:xfrm>
            <a:off x="9885407" y="3166291"/>
            <a:ext cx="8531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1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대비</a:t>
            </a:r>
            <a:endParaRPr lang="en-US" altLang="ko-KR" sz="1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D-100</a:t>
            </a:r>
            <a:r>
              <a:rPr lang="ko-KR" altLang="en-US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패스</a:t>
            </a:r>
            <a:endParaRPr lang="en-US" altLang="ko-KR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000" b="1" u="sng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바로가기</a:t>
            </a:r>
            <a:r>
              <a:rPr lang="ko-KR" altLang="en-US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en-US" altLang="ko-KR" sz="1000" b="1" u="sng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00" b="1" u="sng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9433858" y="2991001"/>
            <a:ext cx="42016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9818498" y="2865931"/>
            <a:ext cx="9781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&lt;</a:t>
            </a:r>
            <a:r>
              <a:rPr lang="ko-KR" altLang="en-US" sz="1000" dirty="0">
                <a:solidFill>
                  <a:srgbClr val="FF0000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모바일 버전</a:t>
            </a:r>
            <a:r>
              <a:rPr lang="en-US" altLang="ko-KR" sz="1000" dirty="0">
                <a:solidFill>
                  <a:srgbClr val="FF0000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&gt;</a:t>
            </a:r>
            <a:endParaRPr lang="ko-KR" altLang="en-US" sz="1000" b="1" u="sng" dirty="0">
              <a:solidFill>
                <a:srgbClr val="FF0000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49166" y="5053146"/>
            <a:ext cx="2160000" cy="1299212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altLang="ko-KR" sz="14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진도별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총정리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endParaRPr lang="en-US" altLang="ko-KR" sz="10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6/12(</a:t>
            </a:r>
            <a:r>
              <a:rPr lang="ko-KR" altLang="en-US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월</a:t>
            </a:r>
            <a:r>
              <a:rPr lang="en-US" altLang="ko-KR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 </a:t>
            </a:r>
            <a:r>
              <a:rPr lang="ko-KR" altLang="en-US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개강</a:t>
            </a:r>
            <a:endParaRPr lang="ko-KR" altLang="en-US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517095" y="5053146"/>
            <a:ext cx="2160000" cy="1463580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altLang="ko-KR" sz="14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전범위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en-US" altLang="ko-KR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· 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전과목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실전 문제풀이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endParaRPr lang="en-US" altLang="ko-KR" sz="10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7/10(</a:t>
            </a:r>
            <a:r>
              <a:rPr lang="ko-KR" altLang="en-US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월</a:t>
            </a:r>
            <a:r>
              <a:rPr lang="en-US" altLang="ko-KR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) </a:t>
            </a:r>
            <a:r>
              <a:rPr lang="ko-KR" altLang="en-US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개강</a:t>
            </a:r>
            <a:endParaRPr lang="ko-KR" altLang="en-US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385025" y="5053146"/>
            <a:ext cx="2160000" cy="1463580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lIns="0" tIns="0" rIns="0" bIns="0" rtlCol="0" anchor="ctr">
            <a:noAutofit/>
          </a:bodyPr>
          <a:lstStyle/>
          <a:p>
            <a:pPr algn="ctr"/>
            <a:endParaRPr lang="en-US" altLang="ko-KR" sz="14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마무리 핵심 특강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endParaRPr lang="en-US" altLang="ko-KR" sz="10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8</a:t>
            </a:r>
            <a:r>
              <a:rPr lang="ko-KR" altLang="en-US" sz="14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월 개강</a:t>
            </a:r>
            <a:endParaRPr lang="ko-KR" altLang="en-US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943535" y="4854212"/>
            <a:ext cx="1571264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u="sng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10</a:t>
            </a:r>
            <a:r>
              <a:rPr lang="ko-KR" altLang="en-US" sz="2400" u="sng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일 </a:t>
            </a:r>
            <a:r>
              <a:rPr lang="ko-KR" altLang="en-US" sz="2400" u="sng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완성</a:t>
            </a:r>
            <a:endParaRPr lang="ko-KR" altLang="en-US" sz="3600" u="sng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63" name="갈매기형 수장 62"/>
          <p:cNvSpPr/>
          <p:nvPr/>
        </p:nvSpPr>
        <p:spPr>
          <a:xfrm>
            <a:off x="2893051" y="5330164"/>
            <a:ext cx="318628" cy="557784"/>
          </a:xfrm>
          <a:prstGeom prst="chevron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4" name="갈매기형 수장 63"/>
          <p:cNvSpPr/>
          <p:nvPr/>
        </p:nvSpPr>
        <p:spPr>
          <a:xfrm>
            <a:off x="3123038" y="5330164"/>
            <a:ext cx="318628" cy="557784"/>
          </a:xfrm>
          <a:prstGeom prst="chevron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5" name="갈매기형 수장 64"/>
          <p:cNvSpPr/>
          <p:nvPr/>
        </p:nvSpPr>
        <p:spPr>
          <a:xfrm>
            <a:off x="5763779" y="5330164"/>
            <a:ext cx="318628" cy="557784"/>
          </a:xfrm>
          <a:prstGeom prst="chevr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6" name="갈매기형 수장 65"/>
          <p:cNvSpPr/>
          <p:nvPr/>
        </p:nvSpPr>
        <p:spPr>
          <a:xfrm>
            <a:off x="5995403" y="5330164"/>
            <a:ext cx="318628" cy="55778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7" name="타원 66"/>
          <p:cNvSpPr/>
          <p:nvPr/>
        </p:nvSpPr>
        <p:spPr>
          <a:xfrm>
            <a:off x="308638" y="4671700"/>
            <a:ext cx="582622" cy="58262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spc="-1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314408" y="4824980"/>
            <a:ext cx="559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849375" y="4854212"/>
            <a:ext cx="151195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u="sng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15</a:t>
            </a:r>
            <a:r>
              <a:rPr lang="ko-KR" altLang="en-US" sz="2400" u="sng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일 </a:t>
            </a:r>
            <a:r>
              <a:rPr lang="ko-KR" altLang="en-US" sz="2400" u="sng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완성</a:t>
            </a:r>
            <a:endParaRPr lang="ko-KR" altLang="en-US" sz="3600" u="sng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52" name="타원 51"/>
          <p:cNvSpPr/>
          <p:nvPr/>
        </p:nvSpPr>
        <p:spPr>
          <a:xfrm>
            <a:off x="3184822" y="4671700"/>
            <a:ext cx="582622" cy="58262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spc="-1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173760" y="4824980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6796411" y="4854212"/>
            <a:ext cx="1366080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u="sng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r>
              <a:rPr lang="ko-KR" altLang="en-US" sz="2400" u="sng" dirty="0">
                <a:solidFill>
                  <a:srgbClr val="C0000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일 </a:t>
            </a:r>
            <a:r>
              <a:rPr lang="ko-KR" altLang="en-US" sz="2400" u="sng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완성</a:t>
            </a:r>
            <a:endParaRPr lang="ko-KR" altLang="en-US" sz="3600" u="sng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6058922" y="4671700"/>
            <a:ext cx="582622" cy="582622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050" spc="-1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047860" y="4824980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</a:t>
            </a:r>
            <a:r>
              <a:rPr lang="ko-KR" altLang="en-US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882437" y="6642556"/>
            <a:ext cx="36134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※10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일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15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일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2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일 완성 기준은 형사법 기준으로 과목별로 상이할 수 있습니다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  <a:endParaRPr lang="ko-KR" altLang="en-US" sz="105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0" y="4506145"/>
            <a:ext cx="9472342" cy="2351855"/>
          </a:xfrm>
          <a:prstGeom prst="rect">
            <a:avLst/>
          </a:prstGeom>
          <a:noFill/>
          <a:ln w="285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-54631" y="4395139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3081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4852" y="2259055"/>
            <a:ext cx="9417985" cy="2831260"/>
            <a:chOff x="24852" y="1975608"/>
            <a:chExt cx="9417985" cy="2831260"/>
          </a:xfrm>
        </p:grpSpPr>
        <p:pic>
          <p:nvPicPr>
            <p:cNvPr id="61" name="그림 60"/>
            <p:cNvPicPr>
              <a:picLocks noChangeAspect="1"/>
            </p:cNvPicPr>
            <p:nvPr/>
          </p:nvPicPr>
          <p:blipFill rotWithShape="1">
            <a:blip r:embed="rId2"/>
            <a:srcRect t="11609" b="8683"/>
            <a:stretch/>
          </p:blipFill>
          <p:spPr>
            <a:xfrm>
              <a:off x="24852" y="1975608"/>
              <a:ext cx="4733745" cy="2829897"/>
            </a:xfrm>
            <a:prstGeom prst="rect">
              <a:avLst/>
            </a:prstGeom>
          </p:spPr>
        </p:pic>
        <p:pic>
          <p:nvPicPr>
            <p:cNvPr id="62" name="그림 61"/>
            <p:cNvPicPr>
              <a:picLocks noChangeAspect="1"/>
            </p:cNvPicPr>
            <p:nvPr/>
          </p:nvPicPr>
          <p:blipFill rotWithShape="1">
            <a:blip r:embed="rId3"/>
            <a:srcRect l="1834"/>
            <a:stretch/>
          </p:blipFill>
          <p:spPr>
            <a:xfrm>
              <a:off x="4518412" y="1985133"/>
              <a:ext cx="4924425" cy="2821735"/>
            </a:xfrm>
            <a:prstGeom prst="rect">
              <a:avLst/>
            </a:prstGeom>
          </p:spPr>
        </p:pic>
        <p:sp>
          <p:nvSpPr>
            <p:cNvPr id="63" name="직사각형 62"/>
            <p:cNvSpPr/>
            <p:nvPr/>
          </p:nvSpPr>
          <p:spPr>
            <a:xfrm>
              <a:off x="24852" y="1975608"/>
              <a:ext cx="9417985" cy="2829897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199529"/>
              </p:ext>
            </p:extLst>
          </p:nvPr>
        </p:nvGraphicFramePr>
        <p:xfrm>
          <a:off x="9476174" y="17756"/>
          <a:ext cx="2654423" cy="2220564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여기부터 </a:t>
                      </a:r>
                      <a:r>
                        <a:rPr lang="ko-KR" altLang="en-US" sz="800" spc="0" baseline="0" dirty="0" err="1">
                          <a:latin typeface="+mn-ea"/>
                        </a:rPr>
                        <a:t>띠배너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 상단 고정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6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번 슬라이드로 연결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16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번 슬라이드로 연결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합격수기 </a:t>
                      </a:r>
                      <a:r>
                        <a:rPr lang="ko-KR" altLang="en-US" sz="800" spc="0" baseline="0" dirty="0" err="1">
                          <a:latin typeface="+mn-ea"/>
                        </a:rPr>
                        <a:t>말풍선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 하나씩 빠르게 나타나게 모션 넣어주세요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배경에 깔리는 수강생 이미지 사진 별첨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-10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49414" y="2875281"/>
            <a:ext cx="80185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합격생의 </a:t>
            </a:r>
            <a:r>
              <a:rPr lang="en-US" altLang="ko-KR" sz="4800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98%</a:t>
            </a:r>
            <a:r>
              <a:rPr lang="ko-KR" altLang="en-US" sz="4800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가 수강한 강좌</a:t>
            </a:r>
            <a:endParaRPr lang="en-US" altLang="ko-KR" sz="4800" dirty="0"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20666" y="2788077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</a:t>
            </a:r>
          </a:p>
        </p:txBody>
      </p:sp>
      <p:sp>
        <p:nvSpPr>
          <p:cNvPr id="3" name="모서리가 둥근 사각형 설명선 2"/>
          <p:cNvSpPr/>
          <p:nvPr/>
        </p:nvSpPr>
        <p:spPr>
          <a:xfrm>
            <a:off x="689956" y="1206899"/>
            <a:ext cx="2984269" cy="693872"/>
          </a:xfrm>
          <a:prstGeom prst="wedgeRoundRectCallout">
            <a:avLst>
              <a:gd name="adj1" fmla="val -14426"/>
              <a:gd name="adj2" fmla="val 66460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723160" y="1261447"/>
            <a:ext cx="2917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그냥 무작정 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‘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이렇게 하면 쉽다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’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는 식의 꼼수가 아니라 이해를 통해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어떤 변형 문제라도 생각하면 풀 수 있는 수업을 해주셔서 좋습니다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김*연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2277687" y="1709720"/>
            <a:ext cx="2984269" cy="693872"/>
          </a:xfrm>
          <a:prstGeom prst="wedgeRoundRectCallout">
            <a:avLst>
              <a:gd name="adj1" fmla="val -14426"/>
              <a:gd name="adj2" fmla="val 66460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310891" y="1764268"/>
            <a:ext cx="2917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이해하기 쉽게 눈높이에 맞춰서 해주시는 설명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해당 문제만 풀이하는 것이 아닌 출제된 문제의 부분을 설명해주셔서 복습 효과 좋음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김*은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2" name="모서리가 둥근 사각형 설명선 31"/>
          <p:cNvSpPr/>
          <p:nvPr/>
        </p:nvSpPr>
        <p:spPr>
          <a:xfrm>
            <a:off x="5195546" y="1051164"/>
            <a:ext cx="2984269" cy="693872"/>
          </a:xfrm>
          <a:prstGeom prst="wedgeRoundRectCallout">
            <a:avLst>
              <a:gd name="adj1" fmla="val -14426"/>
              <a:gd name="adj2" fmla="val 66460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5228750" y="1105712"/>
            <a:ext cx="2917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문제풀때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결국에는 </a:t>
            </a:r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신교수님의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이론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두문자가 머리에 많이 남고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바꿀 지점이 보여 빠르고 정확하게 풀 수 있어서 수험생 입장에서 너무 좋습니다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장*성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4" name="모서리가 둥근 사각형 설명선 33"/>
          <p:cNvSpPr/>
          <p:nvPr/>
        </p:nvSpPr>
        <p:spPr>
          <a:xfrm>
            <a:off x="5702623" y="2063662"/>
            <a:ext cx="2984269" cy="575213"/>
          </a:xfrm>
          <a:prstGeom prst="wedgeRoundRectCallout">
            <a:avLst>
              <a:gd name="adj1" fmla="val -14426"/>
              <a:gd name="adj2" fmla="val 66460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5735827" y="2118210"/>
            <a:ext cx="2917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 때 </a:t>
            </a:r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해설지에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책 페이지도 다 적어주시고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시간 남으면 뭐 하나라도 더 알려주시려 하니 이게 진심 아니겠습니까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최*서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6" name="모서리가 둥근 사각형 설명선 35"/>
          <p:cNvSpPr/>
          <p:nvPr/>
        </p:nvSpPr>
        <p:spPr>
          <a:xfrm>
            <a:off x="1197124" y="4249855"/>
            <a:ext cx="2984269" cy="708321"/>
          </a:xfrm>
          <a:prstGeom prst="wedgeRoundRectCallout">
            <a:avLst>
              <a:gd name="adj1" fmla="val 34042"/>
              <a:gd name="adj2" fmla="val -69385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1230328" y="4329342"/>
            <a:ext cx="2917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그 전에 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K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사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H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사 다 들었습니다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다른 교수님들에게서 요령과 방법을 배웠다면 신광은 교수님은 하나도 그냥 넘어가는 것이 없고 전반적인 이해를 하게끔 만들어 주십니다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  </a:t>
            </a: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박*우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2884608" y="4897780"/>
            <a:ext cx="2984269" cy="708321"/>
          </a:xfrm>
          <a:prstGeom prst="wedgeRoundRectCallout">
            <a:avLst>
              <a:gd name="adj1" fmla="val 34042"/>
              <a:gd name="adj2" fmla="val -69385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2917812" y="4977267"/>
            <a:ext cx="2917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타학원에서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넘어왔는데 형법 총론의 </a:t>
            </a:r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깊이감이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다릅니다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형법 총론을 가장 힘들어 했었는데 신광은 교수님을 만나고 총론이 </a:t>
            </a:r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재밌고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귀에 쏙쏙 박히는게 너무 신기합니다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임*균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1" name="모서리가 둥근 사각형 설명선 40"/>
          <p:cNvSpPr/>
          <p:nvPr/>
        </p:nvSpPr>
        <p:spPr>
          <a:xfrm>
            <a:off x="407416" y="5502283"/>
            <a:ext cx="2984269" cy="452213"/>
          </a:xfrm>
          <a:prstGeom prst="wedgeRoundRectCallout">
            <a:avLst>
              <a:gd name="adj1" fmla="val 34042"/>
              <a:gd name="adj2" fmla="val -69385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440620" y="5559158"/>
            <a:ext cx="29178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God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광은이라고 부르고 싶네요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확실히 타 강사와 다릅니다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정*재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45" name="모서리가 둥근 사각형 설명선 44"/>
          <p:cNvSpPr/>
          <p:nvPr/>
        </p:nvSpPr>
        <p:spPr>
          <a:xfrm>
            <a:off x="5766998" y="4698906"/>
            <a:ext cx="2984269" cy="518540"/>
          </a:xfrm>
          <a:prstGeom prst="wedgeRoundRectCallout">
            <a:avLst>
              <a:gd name="adj1" fmla="val -32532"/>
              <a:gd name="adj2" fmla="val -83813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5800202" y="4755781"/>
            <a:ext cx="2917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문풀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단계의 응용문제들 덕에 시험 대비하는데 많은 도움 됐습니다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곽*윤</a:t>
            </a:r>
          </a:p>
        </p:txBody>
      </p:sp>
      <p:sp>
        <p:nvSpPr>
          <p:cNvPr id="48" name="모서리가 둥근 사각형 설명선 47"/>
          <p:cNvSpPr/>
          <p:nvPr/>
        </p:nvSpPr>
        <p:spPr>
          <a:xfrm>
            <a:off x="4612489" y="4101637"/>
            <a:ext cx="2984269" cy="518540"/>
          </a:xfrm>
          <a:prstGeom prst="wedgeRoundRectCallout">
            <a:avLst>
              <a:gd name="adj1" fmla="val -32532"/>
              <a:gd name="adj2" fmla="val -83813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4645693" y="4158512"/>
            <a:ext cx="2917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행정법 어려운 판례나 이론도 반복 수업 해주셔서 이제 행정법쪽에서는 거의 문제 틀리지 않습니다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김*희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0" name="모서리가 둥근 사각형 설명선 49"/>
          <p:cNvSpPr/>
          <p:nvPr/>
        </p:nvSpPr>
        <p:spPr>
          <a:xfrm>
            <a:off x="4343536" y="5796564"/>
            <a:ext cx="2984269" cy="518540"/>
          </a:xfrm>
          <a:prstGeom prst="wedgeRoundRectCallout">
            <a:avLst>
              <a:gd name="adj1" fmla="val -32532"/>
              <a:gd name="adj2" fmla="val -83813"/>
              <a:gd name="adj3" fmla="val 16667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4376740" y="5853439"/>
            <a:ext cx="2917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문제 수준이 높아 </a:t>
            </a:r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멘붕이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오기도 하지만 고득점을 위해 필요하다고 생각하고 너무 좋으신 </a:t>
            </a:r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교수님인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것 같습니다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.</a:t>
            </a:r>
          </a:p>
          <a:p>
            <a:pPr algn="r"/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- 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장*성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3" name="순서도: 처리 52"/>
          <p:cNvSpPr/>
          <p:nvPr/>
        </p:nvSpPr>
        <p:spPr>
          <a:xfrm>
            <a:off x="0" y="4710"/>
            <a:ext cx="9409500" cy="660963"/>
          </a:xfrm>
          <a:prstGeom prst="flowChartProcess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EC29F33-0A20-4EAD-BB60-72CEE0090754}"/>
              </a:ext>
            </a:extLst>
          </p:cNvPr>
          <p:cNvSpPr txBox="1"/>
          <p:nvPr/>
        </p:nvSpPr>
        <p:spPr>
          <a:xfrm>
            <a:off x="75898" y="152447"/>
            <a:ext cx="6221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합격으로 가는 </a:t>
            </a:r>
            <a:r>
              <a:rPr lang="en-US" altLang="ko-KR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[</a:t>
            </a:r>
            <a:r>
              <a:rPr lang="ko-KR" altLang="en-US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파이널 </a:t>
            </a:r>
            <a:r>
              <a:rPr lang="en-US" altLang="ko-KR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</a:t>
            </a:r>
            <a:r>
              <a:rPr lang="ko-KR" altLang="en-US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단계</a:t>
            </a:r>
            <a:r>
              <a:rPr lang="en-US" altLang="ko-KR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] 6/12(</a:t>
            </a:r>
            <a:r>
              <a:rPr lang="ko-KR" altLang="en-US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월</a:t>
            </a:r>
            <a:r>
              <a:rPr lang="en-US" altLang="ko-KR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 </a:t>
            </a:r>
            <a:r>
              <a:rPr lang="ko-KR" altLang="en-US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개강</a:t>
            </a:r>
            <a:r>
              <a:rPr lang="en-US" altLang="ko-KR" sz="20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!</a:t>
            </a:r>
          </a:p>
        </p:txBody>
      </p:sp>
      <p:sp>
        <p:nvSpPr>
          <p:cNvPr id="55" name="모서리가 둥근 직사각형 54"/>
          <p:cNvSpPr/>
          <p:nvPr/>
        </p:nvSpPr>
        <p:spPr>
          <a:xfrm>
            <a:off x="6063648" y="130743"/>
            <a:ext cx="1409969" cy="40889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자세히 보기 </a:t>
            </a:r>
            <a:r>
              <a:rPr lang="en-US" altLang="ko-KR" sz="1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&gt;</a:t>
            </a:r>
            <a:endParaRPr lang="ko-KR" altLang="en-US" sz="1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7740268" y="130743"/>
            <a:ext cx="1226419" cy="40889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신청하기 </a:t>
            </a:r>
            <a:r>
              <a:rPr lang="en-US" altLang="ko-KR" sz="1400" dirty="0">
                <a:solidFill>
                  <a:schemeClr val="tx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&gt;</a:t>
            </a:r>
            <a:endParaRPr lang="ko-KR" altLang="en-US" sz="1400" dirty="0">
              <a:solidFill>
                <a:schemeClr val="tx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5989303" y="-15182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7614268" y="-15182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-113102" y="-86669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75898" y="1155875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4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-8354" y="2223042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5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6757CD-9991-40E5-DAFA-831B0D641756}"/>
              </a:ext>
            </a:extLst>
          </p:cNvPr>
          <p:cNvSpPr txBox="1"/>
          <p:nvPr/>
        </p:nvSpPr>
        <p:spPr>
          <a:xfrm>
            <a:off x="10427677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107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6024481"/>
              </p:ext>
            </p:extLst>
          </p:nvPr>
        </p:nvGraphicFramePr>
        <p:xfrm>
          <a:off x="9476174" y="17756"/>
          <a:ext cx="2654423" cy="2118238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spc="0" baseline="0" dirty="0">
                          <a:latin typeface="+mn-ea"/>
                          <a:hlinkClick r:id="rId2"/>
                        </a:rPr>
                        <a:t>https://youtu.be/6vkxA9eL-qc</a:t>
                      </a: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2743" y="130450"/>
            <a:ext cx="8311891" cy="19774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ko-KR" altLang="en-US" sz="3200" u="sng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따라가기만 하면 점수는 무조건 오릅니다</a:t>
            </a:r>
            <a:r>
              <a:rPr lang="en-US" altLang="ko-KR" sz="3200" u="sng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</a:t>
            </a:r>
            <a:r>
              <a:rPr lang="en-US" altLang="ko-KR" sz="32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</a:p>
          <a:p>
            <a:pPr algn="ctr"/>
            <a:endParaRPr lang="en-US" altLang="ko-KR" sz="105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40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합격생이 증명하는</a:t>
            </a:r>
            <a:endParaRPr lang="en-US" altLang="ko-KR" sz="40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r>
              <a:rPr lang="ko-KR" altLang="en-US" sz="40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듣기만 해도 점수가 오르는 필수 과정</a:t>
            </a:r>
            <a:endParaRPr lang="en-US" altLang="ko-KR" sz="40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9" name="직사각형 9"/>
          <p:cNvSpPr/>
          <p:nvPr/>
        </p:nvSpPr>
        <p:spPr>
          <a:xfrm>
            <a:off x="4978664" y="4552915"/>
            <a:ext cx="2834802" cy="1654848"/>
          </a:xfrm>
          <a:custGeom>
            <a:avLst/>
            <a:gdLst>
              <a:gd name="connsiteX0" fmla="*/ 0 w 2087563"/>
              <a:gd name="connsiteY0" fmla="*/ 0 h 1672310"/>
              <a:gd name="connsiteX1" fmla="*/ 2087563 w 2087563"/>
              <a:gd name="connsiteY1" fmla="*/ 0 h 1672310"/>
              <a:gd name="connsiteX2" fmla="*/ 2087563 w 2087563"/>
              <a:gd name="connsiteY2" fmla="*/ 1672310 h 1672310"/>
              <a:gd name="connsiteX3" fmla="*/ 0 w 2087563"/>
              <a:gd name="connsiteY3" fmla="*/ 1672310 h 1672310"/>
              <a:gd name="connsiteX4" fmla="*/ 0 w 2087563"/>
              <a:gd name="connsiteY4" fmla="*/ 0 h 1672310"/>
              <a:gd name="connsiteX0" fmla="*/ 4763 w 2087563"/>
              <a:gd name="connsiteY0" fmla="*/ 1343025 h 1672310"/>
              <a:gd name="connsiteX1" fmla="*/ 2087563 w 2087563"/>
              <a:gd name="connsiteY1" fmla="*/ 0 h 1672310"/>
              <a:gd name="connsiteX2" fmla="*/ 2087563 w 2087563"/>
              <a:gd name="connsiteY2" fmla="*/ 1672310 h 1672310"/>
              <a:gd name="connsiteX3" fmla="*/ 0 w 2087563"/>
              <a:gd name="connsiteY3" fmla="*/ 1672310 h 1672310"/>
              <a:gd name="connsiteX4" fmla="*/ 4763 w 2087563"/>
              <a:gd name="connsiteY4" fmla="*/ 1343025 h 1672310"/>
              <a:gd name="connsiteX0" fmla="*/ 4763 w 2087563"/>
              <a:gd name="connsiteY0" fmla="*/ 1062037 h 1672310"/>
              <a:gd name="connsiteX1" fmla="*/ 2087563 w 2087563"/>
              <a:gd name="connsiteY1" fmla="*/ 0 h 1672310"/>
              <a:gd name="connsiteX2" fmla="*/ 2087563 w 2087563"/>
              <a:gd name="connsiteY2" fmla="*/ 1672310 h 1672310"/>
              <a:gd name="connsiteX3" fmla="*/ 0 w 2087563"/>
              <a:gd name="connsiteY3" fmla="*/ 1672310 h 1672310"/>
              <a:gd name="connsiteX4" fmla="*/ 4763 w 2087563"/>
              <a:gd name="connsiteY4" fmla="*/ 1062037 h 1672310"/>
              <a:gd name="connsiteX0" fmla="*/ 4763 w 2092326"/>
              <a:gd name="connsiteY0" fmla="*/ 1457324 h 2067597"/>
              <a:gd name="connsiteX1" fmla="*/ 2092326 w 2092326"/>
              <a:gd name="connsiteY1" fmla="*/ 0 h 2067597"/>
              <a:gd name="connsiteX2" fmla="*/ 2087563 w 2092326"/>
              <a:gd name="connsiteY2" fmla="*/ 2067597 h 2067597"/>
              <a:gd name="connsiteX3" fmla="*/ 0 w 2092326"/>
              <a:gd name="connsiteY3" fmla="*/ 2067597 h 2067597"/>
              <a:gd name="connsiteX4" fmla="*/ 4763 w 2092326"/>
              <a:gd name="connsiteY4" fmla="*/ 1457324 h 2067597"/>
              <a:gd name="connsiteX0" fmla="*/ 4763 w 2087795"/>
              <a:gd name="connsiteY0" fmla="*/ 1063624 h 1673897"/>
              <a:gd name="connsiteX1" fmla="*/ 2083610 w 2087795"/>
              <a:gd name="connsiteY1" fmla="*/ 0 h 1673897"/>
              <a:gd name="connsiteX2" fmla="*/ 2087563 w 2087795"/>
              <a:gd name="connsiteY2" fmla="*/ 1673897 h 1673897"/>
              <a:gd name="connsiteX3" fmla="*/ 0 w 2087795"/>
              <a:gd name="connsiteY3" fmla="*/ 1673897 h 1673897"/>
              <a:gd name="connsiteX4" fmla="*/ 4763 w 2087795"/>
              <a:gd name="connsiteY4" fmla="*/ 1063624 h 1673897"/>
              <a:gd name="connsiteX0" fmla="*/ 4763 w 2087795"/>
              <a:gd name="connsiteY0" fmla="*/ 1058862 h 1669135"/>
              <a:gd name="connsiteX1" fmla="*/ 2083610 w 2087795"/>
              <a:gd name="connsiteY1" fmla="*/ 0 h 1669135"/>
              <a:gd name="connsiteX2" fmla="*/ 2087563 w 2087795"/>
              <a:gd name="connsiteY2" fmla="*/ 1669135 h 1669135"/>
              <a:gd name="connsiteX3" fmla="*/ 0 w 2087795"/>
              <a:gd name="connsiteY3" fmla="*/ 1669135 h 1669135"/>
              <a:gd name="connsiteX4" fmla="*/ 4763 w 2087795"/>
              <a:gd name="connsiteY4" fmla="*/ 1058862 h 1669135"/>
              <a:gd name="connsiteX0" fmla="*/ 4763 w 2087795"/>
              <a:gd name="connsiteY0" fmla="*/ 1044575 h 1654848"/>
              <a:gd name="connsiteX1" fmla="*/ 2083610 w 2087795"/>
              <a:gd name="connsiteY1" fmla="*/ 0 h 1654848"/>
              <a:gd name="connsiteX2" fmla="*/ 2087563 w 2087795"/>
              <a:gd name="connsiteY2" fmla="*/ 1654848 h 1654848"/>
              <a:gd name="connsiteX3" fmla="*/ 0 w 2087795"/>
              <a:gd name="connsiteY3" fmla="*/ 1654848 h 1654848"/>
              <a:gd name="connsiteX4" fmla="*/ 4763 w 2087795"/>
              <a:gd name="connsiteY4" fmla="*/ 1044575 h 1654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7795" h="1654848">
                <a:moveTo>
                  <a:pt x="4763" y="1044575"/>
                </a:moveTo>
                <a:lnTo>
                  <a:pt x="2083610" y="0"/>
                </a:lnTo>
                <a:cubicBezTo>
                  <a:pt x="2082022" y="689199"/>
                  <a:pt x="2089151" y="965649"/>
                  <a:pt x="2087563" y="1654848"/>
                </a:cubicBezTo>
                <a:lnTo>
                  <a:pt x="0" y="1654848"/>
                </a:lnTo>
                <a:cubicBezTo>
                  <a:pt x="1588" y="1545086"/>
                  <a:pt x="3175" y="1154337"/>
                  <a:pt x="4763" y="1044575"/>
                </a:cubicBezTo>
                <a:close/>
              </a:path>
            </a:pathLst>
          </a:cu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4846704" y="3307799"/>
            <a:ext cx="3392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실제 합격생 점수가 증명하는</a:t>
            </a:r>
            <a:endParaRPr lang="en-US" altLang="ko-KR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파이널 </a:t>
            </a:r>
            <a:r>
              <a:rPr lang="en-US" altLang="ko-KR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3</a:t>
            </a:r>
            <a:r>
              <a:rPr lang="ko-KR" altLang="en-US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단계의 점수 상승 효과</a:t>
            </a:r>
            <a:endParaRPr lang="en-US" altLang="ko-KR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3957661" y="6207763"/>
            <a:ext cx="499265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4427407" y="5592622"/>
            <a:ext cx="563270" cy="615142"/>
          </a:xfrm>
          <a:prstGeom prst="rect">
            <a:avLst/>
          </a:prstGeom>
          <a:solidFill>
            <a:srgbClr val="ABC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7787967" y="4539271"/>
            <a:ext cx="563270" cy="16684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4401906" y="5761693"/>
            <a:ext cx="6142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170</a:t>
            </a:r>
            <a:r>
              <a:rPr lang="ko-KR" altLang="en-US" sz="12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점</a:t>
            </a:r>
            <a:endParaRPr lang="en-US" altLang="ko-KR" sz="120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720794" y="5235017"/>
            <a:ext cx="6543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220</a:t>
            </a:r>
            <a:r>
              <a:rPr lang="ko-KR" altLang="en-US" sz="1200" b="1" dirty="0">
                <a:solidFill>
                  <a:schemeClr val="bg1"/>
                </a:solidFill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점</a:t>
            </a:r>
            <a:endParaRPr lang="en-US" altLang="ko-KR" sz="1200" b="1" dirty="0">
              <a:solidFill>
                <a:schemeClr val="bg1"/>
              </a:solidFill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085314" y="6310082"/>
            <a:ext cx="124745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문제풀이 수강 전</a:t>
            </a:r>
            <a:endParaRPr lang="en-US" altLang="ko-KR" sz="110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1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평균 점수</a:t>
            </a:r>
            <a:endParaRPr lang="en-US" altLang="ko-KR" sz="110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424238" y="6307441"/>
            <a:ext cx="12474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문제풀이 수강 후</a:t>
            </a:r>
            <a:endParaRPr lang="en-US" altLang="ko-KR" sz="110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1100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평균 점수</a:t>
            </a:r>
            <a:endParaRPr lang="en-US" altLang="ko-KR" sz="1100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pic>
        <p:nvPicPr>
          <p:cNvPr id="56" name="Picture 2" descr="화살표 이미지 (PNG) 파일 공유합니다 : 네이버 블로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51316">
            <a:off x="4999775" y="4046514"/>
            <a:ext cx="2711121" cy="1931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포인트가 12개인 별 56"/>
          <p:cNvSpPr/>
          <p:nvPr/>
        </p:nvSpPr>
        <p:spPr>
          <a:xfrm>
            <a:off x="5839191" y="4396265"/>
            <a:ext cx="1162811" cy="1162811"/>
          </a:xfrm>
          <a:prstGeom prst="star12">
            <a:avLst/>
          </a:prstGeom>
          <a:solidFill>
            <a:schemeClr val="accent4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/>
          <p:cNvSpPr txBox="1"/>
          <p:nvPr/>
        </p:nvSpPr>
        <p:spPr>
          <a:xfrm>
            <a:off x="6060436" y="4535453"/>
            <a:ext cx="7312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평균</a:t>
            </a:r>
            <a:endParaRPr lang="en-US" altLang="ko-KR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en-US" altLang="ko-KR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50</a:t>
            </a:r>
            <a:r>
              <a:rPr lang="ko-KR" altLang="en-US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점</a:t>
            </a:r>
            <a:endParaRPr lang="en-US" altLang="ko-KR" b="1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상승</a:t>
            </a:r>
            <a:r>
              <a:rPr lang="en-US" altLang="ko-KR" b="1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!</a:t>
            </a:r>
          </a:p>
        </p:txBody>
      </p:sp>
      <p:sp>
        <p:nvSpPr>
          <p:cNvPr id="59" name="모서리가 둥근 직사각형 58"/>
          <p:cNvSpPr/>
          <p:nvPr/>
        </p:nvSpPr>
        <p:spPr>
          <a:xfrm>
            <a:off x="3485775" y="3107544"/>
            <a:ext cx="5837624" cy="3750456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6622312" y="4496376"/>
            <a:ext cx="3869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*</a:t>
            </a:r>
            <a:endParaRPr lang="en-US" altLang="ko-KR" sz="4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43972" y="2422389"/>
            <a:ext cx="4302843" cy="256038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유튜브 영상 영역</a:t>
            </a:r>
            <a:endParaRPr lang="en-US" altLang="ko-KR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227968" y="2306385"/>
            <a:ext cx="232007" cy="232007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1</a:t>
            </a:r>
            <a:endParaRPr lang="ko-KR" altLang="en-US" sz="1100" dirty="0"/>
          </a:p>
        </p:txBody>
      </p:sp>
      <p:sp>
        <p:nvSpPr>
          <p:cNvPr id="20" name="TextBox 19"/>
          <p:cNvSpPr txBox="1"/>
          <p:nvPr/>
        </p:nvSpPr>
        <p:spPr>
          <a:xfrm>
            <a:off x="-75491" y="6630606"/>
            <a:ext cx="35091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* 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22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년 </a:t>
            </a:r>
            <a:r>
              <a:rPr lang="en-US" altLang="ko-KR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2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차 최종합격 대비 미래인재 </a:t>
            </a:r>
            <a:r>
              <a:rPr lang="ko-KR" altLang="en-US" sz="8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면접반</a:t>
            </a:r>
            <a:r>
              <a:rPr lang="ko-KR" altLang="en-US" sz="8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수강생 대상 설문조사 결과</a:t>
            </a:r>
            <a:endParaRPr lang="en-US" altLang="ko-KR" sz="8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458B21-5CDF-F2AF-CBAC-70E7FB8BC183}"/>
              </a:ext>
            </a:extLst>
          </p:cNvPr>
          <p:cNvSpPr txBox="1"/>
          <p:nvPr/>
        </p:nvSpPr>
        <p:spPr>
          <a:xfrm>
            <a:off x="10427677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7669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888675"/>
              </p:ext>
            </p:extLst>
          </p:nvPr>
        </p:nvGraphicFramePr>
        <p:xfrm>
          <a:off x="9476174" y="17756"/>
          <a:ext cx="2654423" cy="2220564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유튜브 영상 링크 추후 전달</a:t>
                      </a:r>
                      <a:endParaRPr lang="en-US" altLang="ko-KR" sz="800" spc="0" baseline="0" dirty="0">
                        <a:latin typeface="+mn-ea"/>
                      </a:endParaRPr>
                    </a:p>
                    <a:p>
                      <a:pPr marL="0" indent="0">
                        <a:buNone/>
                      </a:pPr>
                      <a:r>
                        <a:rPr lang="en-US" altLang="ko-KR" sz="800" spc="0" baseline="0" dirty="0">
                          <a:latin typeface="+mn-ea"/>
                        </a:rPr>
                        <a:t>*5/18(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목</a:t>
                      </a:r>
                      <a:r>
                        <a:rPr lang="en-US" altLang="ko-KR" sz="800" spc="0" baseline="0" dirty="0">
                          <a:latin typeface="+mn-ea"/>
                        </a:rPr>
                        <a:t>) </a:t>
                      </a:r>
                      <a:r>
                        <a:rPr lang="ko-KR" altLang="en-US" sz="800" spc="0" baseline="0" dirty="0">
                          <a:latin typeface="+mn-ea"/>
                        </a:rPr>
                        <a:t>오후 촬영 예정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435742" y="187645"/>
            <a:ext cx="863692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수많은 합격생 </a:t>
            </a:r>
            <a:r>
              <a:rPr lang="en-US" altLang="ko-KR" sz="28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· </a:t>
            </a:r>
            <a:r>
              <a:rPr lang="ko-KR" altLang="en-US" sz="28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수강생이 극찬하는 미래인재 문제풀이</a:t>
            </a:r>
            <a:endParaRPr lang="en-US" altLang="ko-KR" sz="28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endParaRPr lang="en-US" altLang="ko-KR" sz="1400" dirty="0">
              <a:solidFill>
                <a:srgbClr val="C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4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그 문제풀이가</a:t>
            </a:r>
            <a:endParaRPr lang="en-US" altLang="ko-KR" sz="4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40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파이널 </a:t>
            </a:r>
            <a:r>
              <a:rPr lang="en-US" altLang="ko-KR" sz="40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  <a:r>
              <a:rPr lang="ko-KR" altLang="en-US" sz="40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단계로 더욱 </a:t>
            </a:r>
            <a:r>
              <a:rPr lang="ko-KR" altLang="en-US" sz="4000" dirty="0" err="1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탄탄해졌습니다</a:t>
            </a:r>
            <a:r>
              <a:rPr lang="en-US" altLang="ko-KR" sz="40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!</a:t>
            </a:r>
          </a:p>
        </p:txBody>
      </p:sp>
      <p:sp>
        <p:nvSpPr>
          <p:cNvPr id="45" name="직사각형 44"/>
          <p:cNvSpPr/>
          <p:nvPr/>
        </p:nvSpPr>
        <p:spPr>
          <a:xfrm>
            <a:off x="1581063" y="3038339"/>
            <a:ext cx="6536781" cy="343866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유튜브 영상 영역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신광은</a:t>
            </a:r>
            <a:r>
              <a:rPr lang="en-US" altLang="ko-KR" dirty="0"/>
              <a:t>P </a:t>
            </a:r>
            <a:r>
              <a:rPr lang="ko-KR" altLang="en-US" dirty="0"/>
              <a:t>파이널 </a:t>
            </a:r>
            <a:r>
              <a:rPr lang="en-US" altLang="ko-KR" dirty="0"/>
              <a:t>3</a:t>
            </a:r>
            <a:r>
              <a:rPr lang="ko-KR" altLang="en-US" dirty="0"/>
              <a:t>단계 </a:t>
            </a:r>
            <a:r>
              <a:rPr lang="en-US" altLang="ko-KR" dirty="0"/>
              <a:t>OT </a:t>
            </a:r>
            <a:r>
              <a:rPr lang="ko-KR" altLang="en-US" dirty="0"/>
              <a:t>영상 삽입</a:t>
            </a:r>
            <a:r>
              <a:rPr lang="en-US" altLang="ko-KR" dirty="0"/>
              <a:t>)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314294" y="2608635"/>
            <a:ext cx="7070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신광은쌤이</a:t>
            </a:r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알려주는 </a:t>
            </a:r>
            <a:r>
              <a:rPr lang="en-US" altLang="ko-KR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[</a:t>
            </a:r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파이널 </a:t>
            </a:r>
            <a:r>
              <a:rPr lang="en-US" altLang="ko-KR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</a:t>
            </a:r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단계 이렇게 진행됩니다</a:t>
            </a:r>
            <a:r>
              <a:rPr lang="en-US" altLang="ko-KR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.]</a:t>
            </a: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1465059" y="2922335"/>
            <a:ext cx="232007" cy="232007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1</a:t>
            </a:r>
            <a:endParaRPr lang="ko-KR" altLang="en-US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898CBB-73A6-2BB6-306D-E82E141F5605}"/>
              </a:ext>
            </a:extLst>
          </p:cNvPr>
          <p:cNvSpPr txBox="1"/>
          <p:nvPr/>
        </p:nvSpPr>
        <p:spPr>
          <a:xfrm>
            <a:off x="10427677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5808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/>
          <p:cNvSpPr txBox="1"/>
          <p:nvPr/>
        </p:nvSpPr>
        <p:spPr>
          <a:xfrm>
            <a:off x="2170082" y="1929458"/>
            <a:ext cx="5098029" cy="51077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</a:t>
            </a:r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단계 </a:t>
            </a:r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– </a:t>
            </a:r>
            <a:r>
              <a:rPr lang="ko-KR" altLang="en-US" sz="2400" dirty="0" err="1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진도별</a:t>
            </a:r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총정리</a:t>
            </a:r>
            <a:endParaRPr lang="en-US" altLang="ko-KR" sz="24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graphicFrame>
        <p:nvGraphicFramePr>
          <p:cNvPr id="73" name="표 72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036591"/>
              </p:ext>
            </p:extLst>
          </p:nvPr>
        </p:nvGraphicFramePr>
        <p:xfrm>
          <a:off x="9476174" y="17756"/>
          <a:ext cx="2654423" cy="2118238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50" name="TextBox 49"/>
          <p:cNvSpPr txBox="1"/>
          <p:nvPr/>
        </p:nvSpPr>
        <p:spPr>
          <a:xfrm>
            <a:off x="232119" y="213148"/>
            <a:ext cx="90491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미래인재 파이널 </a:t>
            </a:r>
            <a:r>
              <a:rPr lang="en-US" altLang="ko-KR" sz="32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3</a:t>
            </a:r>
            <a:r>
              <a:rPr lang="ko-KR" altLang="en-US" sz="32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단계의</a:t>
            </a:r>
            <a:endParaRPr lang="en-US" altLang="ko-KR" sz="3200" dirty="0"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r>
              <a:rPr lang="ko-KR" altLang="en-US" sz="32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체계적인 커리큘럼을 소개합니다</a:t>
            </a:r>
            <a:r>
              <a:rPr lang="en-US" altLang="ko-KR" sz="3200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.</a:t>
            </a:r>
          </a:p>
        </p:txBody>
      </p:sp>
      <p:cxnSp>
        <p:nvCxnSpPr>
          <p:cNvPr id="53" name="직선 연결선 52"/>
          <p:cNvCxnSpPr/>
          <p:nvPr/>
        </p:nvCxnSpPr>
        <p:spPr>
          <a:xfrm>
            <a:off x="44812" y="1441546"/>
            <a:ext cx="934857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304918" y="4119549"/>
            <a:ext cx="2776223" cy="2497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19" name="TextBox 18"/>
          <p:cNvSpPr txBox="1"/>
          <p:nvPr/>
        </p:nvSpPr>
        <p:spPr>
          <a:xfrm>
            <a:off x="1187858" y="2959059"/>
            <a:ext cx="71376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ko-KR" altLang="en-US" sz="28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전범위를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1/N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로 나눠</a:t>
            </a:r>
            <a:endParaRPr lang="en-US" altLang="ko-KR" sz="28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r"/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매일 정해진 범위의 핵심 내용 빠르게 정리</a:t>
            </a:r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3307677" y="4119549"/>
            <a:ext cx="2776223" cy="2497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5" name="직사각형 24"/>
          <p:cNvSpPr/>
          <p:nvPr/>
        </p:nvSpPr>
        <p:spPr>
          <a:xfrm>
            <a:off x="6310435" y="4119549"/>
            <a:ext cx="2776223" cy="2497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7" name="TextBox 26"/>
          <p:cNvSpPr txBox="1"/>
          <p:nvPr/>
        </p:nvSpPr>
        <p:spPr>
          <a:xfrm>
            <a:off x="400767" y="5040441"/>
            <a:ext cx="26025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진도별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모의고사로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내가 </a:t>
            </a:r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아는 부분과</a:t>
            </a:r>
            <a:endParaRPr lang="en-US" altLang="ko-KR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모르는 부분</a:t>
            </a:r>
            <a:endParaRPr lang="en-US" altLang="ko-KR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확실하게 체크</a:t>
            </a:r>
            <a:endParaRPr lang="en-US" altLang="ko-KR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394510" y="5040441"/>
            <a:ext cx="26025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기본</a:t>
            </a:r>
            <a:r>
              <a:rPr lang="en-US" altLang="ko-KR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심화에서 배운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이론을 단기간에</a:t>
            </a:r>
            <a:endParaRPr lang="en-US" altLang="ko-KR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재정립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하고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단권화의</a:t>
            </a:r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틀</a:t>
            </a:r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마련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397268" y="5040441"/>
            <a:ext cx="26025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실제 시험에 어떻게</a:t>
            </a:r>
            <a:endParaRPr lang="en-US" altLang="ko-KR" sz="20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출제되는지 확인하고</a:t>
            </a:r>
            <a:r>
              <a:rPr lang="en-US" altLang="ko-KR" sz="20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</a:t>
            </a:r>
          </a:p>
          <a:p>
            <a:pPr algn="ctr"/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문제에 접근하는</a:t>
            </a:r>
            <a:endParaRPr lang="en-US" altLang="ko-KR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방법 연습</a:t>
            </a:r>
            <a:endParaRPr lang="en-US" altLang="ko-KR"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15360" y="4436750"/>
            <a:ext cx="19553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Point 1.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718118" y="4436750"/>
            <a:ext cx="19553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Point 2.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20876" y="4436750"/>
            <a:ext cx="19553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Point 3.</a:t>
            </a:r>
          </a:p>
        </p:txBody>
      </p:sp>
      <p:sp>
        <p:nvSpPr>
          <p:cNvPr id="36" name="타원 35"/>
          <p:cNvSpPr/>
          <p:nvPr/>
        </p:nvSpPr>
        <p:spPr>
          <a:xfrm>
            <a:off x="1395137" y="1470017"/>
            <a:ext cx="1284715" cy="1284715"/>
          </a:xfrm>
          <a:prstGeom prst="ellipse">
            <a:avLst/>
          </a:prstGeom>
          <a:solidFill>
            <a:srgbClr val="FF66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1353125" y="1661734"/>
            <a:ext cx="136873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전과목</a:t>
            </a:r>
            <a:endParaRPr lang="en-US" altLang="ko-KR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20</a:t>
            </a:r>
            <a:r>
              <a:rPr lang="ko-KR" altLang="en-US" sz="2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일</a:t>
            </a:r>
            <a:r>
              <a:rPr lang="ko-KR" altLang="en-US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만에</a:t>
            </a:r>
            <a:endParaRPr lang="en-US" altLang="ko-KR" sz="20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r>
              <a:rPr lang="ko-KR" altLang="en-US" sz="2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회독</a:t>
            </a:r>
            <a:endParaRPr lang="en-US" altLang="ko-KR" sz="2000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7C4FA9-8E82-5202-F929-7A7EAFCF5ABA}"/>
              </a:ext>
            </a:extLst>
          </p:cNvPr>
          <p:cNvSpPr txBox="1"/>
          <p:nvPr/>
        </p:nvSpPr>
        <p:spPr>
          <a:xfrm>
            <a:off x="10427677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6559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50"/>
          <p:cNvSpPr txBox="1"/>
          <p:nvPr/>
        </p:nvSpPr>
        <p:spPr>
          <a:xfrm>
            <a:off x="2273378" y="641284"/>
            <a:ext cx="5760000" cy="51077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2</a:t>
            </a:r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단계 </a:t>
            </a:r>
            <a:r>
              <a:rPr lang="en-US" altLang="ko-KR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– </a:t>
            </a:r>
            <a:r>
              <a:rPr lang="ko-KR" altLang="en-US" sz="2400" dirty="0" err="1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전범위</a:t>
            </a:r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· </a:t>
            </a:r>
            <a:r>
              <a:rPr lang="ko-KR" altLang="en-US" sz="2400" dirty="0">
                <a:solidFill>
                  <a:srgbClr val="C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전과목</a:t>
            </a:r>
            <a:r>
              <a:rPr lang="ko-KR" altLang="en-US" sz="24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실전 문제풀이</a:t>
            </a:r>
            <a:endParaRPr lang="en-US" altLang="ko-KR" sz="24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graphicFrame>
        <p:nvGraphicFramePr>
          <p:cNvPr id="73" name="표 72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979637"/>
              </p:ext>
            </p:extLst>
          </p:nvPr>
        </p:nvGraphicFramePr>
        <p:xfrm>
          <a:off x="9476174" y="17756"/>
          <a:ext cx="2654423" cy="2118238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이미지 별첨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683033" y="3042981"/>
            <a:ext cx="8156167" cy="35768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19" name="TextBox 18"/>
          <p:cNvSpPr txBox="1"/>
          <p:nvPr/>
        </p:nvSpPr>
        <p:spPr>
          <a:xfrm>
            <a:off x="1187858" y="1696182"/>
            <a:ext cx="71376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“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실제 시험과 동</a:t>
            </a:r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일한 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형</a:t>
            </a:r>
            <a:r>
              <a: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태</a:t>
            </a:r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의 모의고사로</a:t>
            </a:r>
            <a:endParaRPr lang="en-US" altLang="ko-KR" sz="28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r"/>
            <a:r>
              <a:rPr lang="ko-KR" altLang="en-US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매일 실전 트레이닝</a:t>
            </a:r>
            <a:r>
              <a:rPr lang="en-US" altLang="ko-KR" sz="28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”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933616" y="4045799"/>
            <a:ext cx="503872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4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주간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과목별 </a:t>
            </a:r>
            <a:r>
              <a:rPr lang="ko-KR" altLang="en-US" sz="16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전범위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실전 문제풀이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후</a:t>
            </a:r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5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주차에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전과목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100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문제 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100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분 모의고사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진행</a:t>
            </a:r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실제 시험에서 틀릴 수 있는 문제들을 미리 접해</a:t>
            </a:r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약점을 찾아 제거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하여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완벽하게 실전 대비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시간 분배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OMR </a:t>
            </a:r>
            <a:r>
              <a:rPr lang="ko-KR" altLang="en-US" sz="1600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마킹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훈련 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등 실전 연습으로</a:t>
            </a:r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실제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시험장의 긴장감 미리 경험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128989" y="3296365"/>
            <a:ext cx="3371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Point 1.  </a:t>
            </a:r>
            <a:r>
              <a:rPr lang="ko-KR" altLang="en-US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완벽한 실전 대비</a:t>
            </a:r>
            <a:endParaRPr lang="en-US" altLang="ko-KR" sz="2000" dirty="0">
              <a:solidFill>
                <a:srgbClr val="00206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1115570" y="208256"/>
            <a:ext cx="1284715" cy="1284715"/>
          </a:xfrm>
          <a:prstGeom prst="ellipse">
            <a:avLst/>
          </a:prstGeom>
          <a:solidFill>
            <a:srgbClr val="FF66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073558" y="496520"/>
            <a:ext cx="13687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합격생</a:t>
            </a:r>
            <a:endParaRPr lang="en-US" altLang="ko-KR" sz="2000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강력추천</a:t>
            </a:r>
            <a:endParaRPr lang="en-US" altLang="ko-KR" sz="2000" dirty="0"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65235">
            <a:off x="1458159" y="3962653"/>
            <a:ext cx="1575571" cy="2228397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 rot="20665235">
            <a:off x="1458158" y="3969059"/>
            <a:ext cx="1575571" cy="2219405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00" dirty="0">
                <a:solidFill>
                  <a:schemeClr val="tx1"/>
                </a:solidFill>
              </a:rPr>
              <a:t>시험지</a:t>
            </a:r>
            <a:endParaRPr lang="en-US" altLang="ko-KR" sz="1200" spc="-1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spc="-100" dirty="0">
                <a:solidFill>
                  <a:schemeClr val="tx1"/>
                </a:solidFill>
              </a:rPr>
              <a:t>이미지</a:t>
            </a:r>
            <a:endParaRPr lang="en-US" altLang="ko-KR" sz="1200" spc="-100" dirty="0">
              <a:solidFill>
                <a:schemeClr val="tx1"/>
              </a:solidFill>
            </a:endParaRPr>
          </a:p>
          <a:p>
            <a:pPr algn="ctr"/>
            <a:endParaRPr lang="en-US" altLang="ko-KR" sz="1200" spc="-100" dirty="0">
              <a:solidFill>
                <a:schemeClr val="tx1"/>
              </a:solidFill>
            </a:endParaRPr>
          </a:p>
          <a:p>
            <a:pPr algn="ctr"/>
            <a:endParaRPr lang="en-US" altLang="ko-KR" sz="1200" spc="-100" dirty="0">
              <a:solidFill>
                <a:schemeClr val="tx1"/>
              </a:solidFill>
            </a:endParaRPr>
          </a:p>
          <a:p>
            <a:pPr algn="ctr"/>
            <a:endParaRPr lang="en-US" altLang="ko-KR" sz="1200" spc="-100" dirty="0">
              <a:solidFill>
                <a:schemeClr val="tx1"/>
              </a:solidFill>
            </a:endParaRPr>
          </a:p>
          <a:p>
            <a:pPr algn="ctr"/>
            <a:endParaRPr lang="en-US" altLang="ko-KR" sz="1200" spc="-100" dirty="0">
              <a:solidFill>
                <a:schemeClr val="tx1"/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316" y="5022060"/>
            <a:ext cx="1902389" cy="1343982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1656697" y="5017812"/>
            <a:ext cx="1908449" cy="1350120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pc="-100" dirty="0">
                <a:solidFill>
                  <a:schemeClr val="tx1"/>
                </a:solidFill>
              </a:rPr>
              <a:t>OMR</a:t>
            </a:r>
            <a:r>
              <a:rPr lang="ko-KR" altLang="en-US" sz="1200" spc="-100" dirty="0">
                <a:solidFill>
                  <a:schemeClr val="tx1"/>
                </a:solidFill>
              </a:rPr>
              <a:t> 답안지</a:t>
            </a:r>
            <a:endParaRPr lang="en-US" altLang="ko-KR" sz="1200" spc="-1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spc="-100" dirty="0">
                <a:solidFill>
                  <a:schemeClr val="tx1"/>
                </a:solidFill>
              </a:rPr>
              <a:t>이미지</a:t>
            </a:r>
            <a:endParaRPr lang="en-US" altLang="ko-KR" sz="1200" spc="-100" dirty="0">
              <a:solidFill>
                <a:schemeClr val="tx1"/>
              </a:solidFill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1078966" y="4200299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5DE2B4-B82F-BF49-C746-146294272783}"/>
              </a:ext>
            </a:extLst>
          </p:cNvPr>
          <p:cNvSpPr txBox="1"/>
          <p:nvPr/>
        </p:nvSpPr>
        <p:spPr>
          <a:xfrm>
            <a:off x="10427677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2352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" name="표 72">
            <a:extLst>
              <a:ext uri="{FF2B5EF4-FFF2-40B4-BE49-F238E27FC236}">
                <a16:creationId xmlns:a16="http://schemas.microsoft.com/office/drawing/2014/main" id="{94D946B5-4E4C-4303-98B4-A505358215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969977"/>
              </p:ext>
            </p:extLst>
          </p:nvPr>
        </p:nvGraphicFramePr>
        <p:xfrm>
          <a:off x="9476174" y="17756"/>
          <a:ext cx="2654423" cy="2118238"/>
        </p:xfrm>
        <a:graphic>
          <a:graphicData uri="http://schemas.openxmlformats.org/drawingml/2006/table">
            <a:tbl>
              <a:tblPr/>
              <a:tblGrid>
                <a:gridCol w="371511">
                  <a:extLst>
                    <a:ext uri="{9D8B030D-6E8A-4147-A177-3AD203B41FA5}">
                      <a16:colId xmlns:a16="http://schemas.microsoft.com/office/drawing/2014/main" val="1473783146"/>
                    </a:ext>
                  </a:extLst>
                </a:gridCol>
                <a:gridCol w="454067">
                  <a:extLst>
                    <a:ext uri="{9D8B030D-6E8A-4147-A177-3AD203B41FA5}">
                      <a16:colId xmlns:a16="http://schemas.microsoft.com/office/drawing/2014/main" val="3808346915"/>
                    </a:ext>
                  </a:extLst>
                </a:gridCol>
                <a:gridCol w="1828845">
                  <a:extLst>
                    <a:ext uri="{9D8B030D-6E8A-4147-A177-3AD203B41FA5}">
                      <a16:colId xmlns:a16="http://schemas.microsoft.com/office/drawing/2014/main" val="2376517674"/>
                    </a:ext>
                  </a:extLst>
                </a:gridCol>
              </a:tblGrid>
              <a:tr h="226994">
                <a:tc gridSpan="2">
                  <a:txBody>
                    <a:bodyPr/>
                    <a:lstStyle/>
                    <a:p>
                      <a:r>
                        <a:rPr lang="ko-KR" altLang="en-US" sz="800" dirty="0"/>
                        <a:t>프로젝트명</a:t>
                      </a:r>
                      <a:endParaRPr lang="ko-KR" altLang="en-US" dirty="0"/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900" spc="-100" baseline="0" dirty="0">
                        <a:latin typeface="+mn-ea"/>
                      </a:endParaRPr>
                    </a:p>
                  </a:txBody>
                  <a:tcPr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226990"/>
                  </a:ext>
                </a:extLst>
              </a:tr>
              <a:tr h="232954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1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  <a:endParaRPr kumimoji="1" lang="ko-KR" altLang="ko-KR" sz="900" b="1" i="0" u="none" strike="noStrike" cap="none" spc="-10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205064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*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1000" b="1" spc="0" baseline="0" dirty="0">
                        <a:solidFill>
                          <a:srgbClr val="FF0000"/>
                        </a:solidFill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03588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1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ko-KR" altLang="en-US" sz="800" spc="0" baseline="0" dirty="0">
                          <a:latin typeface="+mn-ea"/>
                        </a:rPr>
                        <a:t>이미지 별첨</a:t>
                      </a: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789572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/>
                        <a:t>2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90429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75766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3290639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4844533"/>
                  </a:ext>
                </a:extLst>
              </a:tr>
              <a:tr h="235114">
                <a:tc>
                  <a:txBody>
                    <a:bodyPr/>
                    <a:lstStyle/>
                    <a:p>
                      <a:pPr algn="ctr"/>
                      <a:endParaRPr lang="ko-KR" altLang="en-US" sz="800" dirty="0"/>
                    </a:p>
                  </a:txBody>
                  <a:tcPr marL="36000" marR="36000" marT="46800" marB="46800" anchor="ctr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ko-KR" altLang="en-US" sz="800" spc="0" baseline="0" dirty="0">
                        <a:latin typeface="+mn-ea"/>
                      </a:endParaRPr>
                    </a:p>
                  </a:txBody>
                  <a:tcPr marL="72000" marR="72000" marT="46800" marB="46800" horzOverflow="overflow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48352"/>
                  </a:ext>
                </a:extLst>
              </a:tr>
            </a:tbl>
          </a:graphicData>
        </a:graphic>
      </p:graphicFrame>
      <p:sp>
        <p:nvSpPr>
          <p:cNvPr id="12" name="직사각형 11"/>
          <p:cNvSpPr/>
          <p:nvPr/>
        </p:nvSpPr>
        <p:spPr>
          <a:xfrm>
            <a:off x="654458" y="1332206"/>
            <a:ext cx="8156167" cy="39160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7" name="TextBox 26"/>
          <p:cNvSpPr txBox="1"/>
          <p:nvPr/>
        </p:nvSpPr>
        <p:spPr>
          <a:xfrm>
            <a:off x="3567608" y="2407645"/>
            <a:ext cx="503872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신광은 </a:t>
            </a:r>
            <a:r>
              <a:rPr lang="ko-KR" altLang="en-US" sz="16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경찰팀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교수진이 직접 출제</a:t>
            </a:r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!</a:t>
            </a: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시험과 유사한 난이도의 문제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를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중복 지문 없이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구성</a:t>
            </a:r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박스형</a:t>
            </a:r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, </a:t>
            </a:r>
            <a:r>
              <a:rPr lang="ko-KR" altLang="en-US" sz="1600" dirty="0" err="1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사례형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등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최신 출제 경향에 맞춘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  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고난도 문제 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대거 배치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V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최신 판례</a:t>
            </a:r>
            <a:r>
              <a:rPr lang="en-US" alt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법 개정 사항 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등을</a:t>
            </a:r>
            <a:endParaRPr lang="en-US" altLang="ko-KR" sz="16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  <a:p>
            <a:r>
              <a:rPr lang="en-US" altLang="ko-KR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    </a:t>
            </a:r>
            <a:r>
              <a:rPr lang="ko-KR" altLang="en-US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실제 문제로 접해</a:t>
            </a:r>
            <a:r>
              <a:rPr lang="ko-KR" altLang="en-US" sz="16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보며 완벽하게 실전 대비</a:t>
            </a:r>
            <a:endParaRPr lang="en-US" altLang="ko-KR" sz="16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100414" y="1557015"/>
            <a:ext cx="4071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Point 2.  </a:t>
            </a:r>
            <a:r>
              <a:rPr lang="ko-KR" altLang="en-US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비교불가 </a:t>
            </a:r>
            <a:r>
              <a:rPr lang="ko-KR" altLang="en-US" sz="2000" dirty="0" err="1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고퀄리티</a:t>
            </a:r>
            <a:r>
              <a:rPr lang="ko-KR" altLang="en-US" sz="2000" dirty="0">
                <a:solidFill>
                  <a:srgbClr val="002060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문항</a:t>
            </a:r>
            <a:endParaRPr lang="en-US" altLang="ko-KR" sz="2000" dirty="0">
              <a:solidFill>
                <a:srgbClr val="002060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092" y="2162884"/>
            <a:ext cx="2156225" cy="268534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F9AD07B1-8DC4-D214-6AC6-C153623F9D2A}"/>
              </a:ext>
            </a:extLst>
          </p:cNvPr>
          <p:cNvSpPr/>
          <p:nvPr/>
        </p:nvSpPr>
        <p:spPr>
          <a:xfrm>
            <a:off x="955092" y="1987157"/>
            <a:ext cx="252000" cy="252000"/>
          </a:xfrm>
          <a:prstGeom prst="ellipse">
            <a:avLst/>
          </a:prstGeom>
          <a:solidFill>
            <a:schemeClr val="tx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G마켓 산스 Light" panose="02000000000000000000" pitchFamily="50" charset="-127"/>
                <a:ea typeface="G마켓 산스 Light" panose="02000000000000000000" pitchFamily="50" charset="-127"/>
              </a:rPr>
              <a:t>1</a:t>
            </a:r>
            <a:endParaRPr lang="ko-KR" altLang="en-US" sz="1100" dirty="0">
              <a:latin typeface="G마켓 산스 Light" panose="02000000000000000000" pitchFamily="50" charset="-127"/>
              <a:ea typeface="G마켓 산스 Light" panose="020000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C44194-52CD-AE89-773B-745C9362EF71}"/>
              </a:ext>
            </a:extLst>
          </p:cNvPr>
          <p:cNvSpPr txBox="1"/>
          <p:nvPr/>
        </p:nvSpPr>
        <p:spPr>
          <a:xfrm>
            <a:off x="10427677" y="375431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sec6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805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76048</TotalTime>
  <Words>2075</Words>
  <Application>Microsoft Office PowerPoint</Application>
  <PresentationFormat>와이드스크린</PresentationFormat>
  <Paragraphs>571</Paragraphs>
  <Slides>19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G마켓 산스 Light</vt:lpstr>
      <vt:lpstr>G마켓 산스 Bold</vt:lpstr>
      <vt:lpstr>나눔손글씨 붓</vt:lpstr>
      <vt:lpstr>나눔바른고딕</vt:lpstr>
      <vt:lpstr>Arial</vt:lpstr>
      <vt:lpstr>G마켓 산스 Medium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gb001</dc:creator>
  <cp:lastModifiedBy>User</cp:lastModifiedBy>
  <cp:revision>6892</cp:revision>
  <cp:lastPrinted>2023-05-10T05:09:58Z</cp:lastPrinted>
  <dcterms:created xsi:type="dcterms:W3CDTF">2015-11-11T05:38:26Z</dcterms:created>
  <dcterms:modified xsi:type="dcterms:W3CDTF">2023-05-17T07:37:01Z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C:\Users\한혜진\Downloads\180704_ 2019 실전력 PR 랜딩 페이지_HJH_v1.0.pptx</vt:lpwstr>
  </property>
</Properties>
</file>